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8" r:id="rId2"/>
    <p:sldId id="314" r:id="rId3"/>
    <p:sldId id="260" r:id="rId4"/>
    <p:sldId id="271" r:id="rId5"/>
    <p:sldId id="304" r:id="rId6"/>
    <p:sldId id="315" r:id="rId7"/>
    <p:sldId id="309" r:id="rId8"/>
    <p:sldId id="299" r:id="rId9"/>
    <p:sldId id="300" r:id="rId10"/>
    <p:sldId id="301" r:id="rId11"/>
    <p:sldId id="302" r:id="rId12"/>
    <p:sldId id="276" r:id="rId13"/>
    <p:sldId id="303" r:id="rId14"/>
    <p:sldId id="310" r:id="rId15"/>
    <p:sldId id="277" r:id="rId16"/>
    <p:sldId id="311" r:id="rId17"/>
    <p:sldId id="312" r:id="rId18"/>
    <p:sldId id="321" r:id="rId19"/>
    <p:sldId id="322" r:id="rId20"/>
    <p:sldId id="323" r:id="rId21"/>
    <p:sldId id="324" r:id="rId22"/>
    <p:sldId id="280" r:id="rId23"/>
    <p:sldId id="278" r:id="rId24"/>
    <p:sldId id="259" r:id="rId25"/>
    <p:sldId id="316" r:id="rId26"/>
    <p:sldId id="262" r:id="rId27"/>
    <p:sldId id="263" r:id="rId28"/>
    <p:sldId id="290" r:id="rId29"/>
    <p:sldId id="272" r:id="rId30"/>
    <p:sldId id="268" r:id="rId31"/>
    <p:sldId id="295" r:id="rId32"/>
    <p:sldId id="296" r:id="rId33"/>
    <p:sldId id="317" r:id="rId34"/>
    <p:sldId id="286" r:id="rId35"/>
    <p:sldId id="275" r:id="rId36"/>
    <p:sldId id="298" r:id="rId37"/>
    <p:sldId id="318" r:id="rId38"/>
    <p:sldId id="319" r:id="rId39"/>
    <p:sldId id="320" r:id="rId40"/>
    <p:sldId id="313" r:id="rId41"/>
    <p:sldId id="27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8F2"/>
    <a:srgbClr val="EB1DEB"/>
    <a:srgbClr val="E82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015" autoAdjust="0"/>
  </p:normalViewPr>
  <p:slideViewPr>
    <p:cSldViewPr snapToGrid="0">
      <p:cViewPr varScale="1">
        <p:scale>
          <a:sx n="54" d="100"/>
          <a:sy n="54" d="100"/>
        </p:scale>
        <p:origin x="12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41C16-6409-44AB-AA26-3A6FAA7AAED2}" type="datetimeFigureOut">
              <a:rPr lang="en-US" smtClean="0"/>
              <a:t>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63C903-EC5E-480F-A808-04F5361A04D0}" type="slidenum">
              <a:rPr lang="en-US" smtClean="0"/>
              <a:t>‹#›</a:t>
            </a:fld>
            <a:endParaRPr lang="en-US"/>
          </a:p>
        </p:txBody>
      </p:sp>
    </p:spTree>
    <p:extLst>
      <p:ext uri="{BB962C8B-B14F-4D97-AF65-F5344CB8AC3E}">
        <p14:creationId xmlns:p14="http://schemas.microsoft.com/office/powerpoint/2010/main" val="35924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Grade 3 or 4 adverse events occurred in 156 patients (28.8%) in the remdesivir group and in 172 in the placebo group (33.0%) (Table S4). The most common adverse events in the remdesivir group were anemia or decreased hemoglobin (43 events [7.9%], as compared with 47 [9.0%] in the placebo group); acute kidney injury, decreased estimated glomerular filtration rate or creatinine clearance, or increased blood creatinine (40 events [7.4%], as compared with 38 [7.3%]); pyrexia (27 events [5.0%], as compared with 17 [3.3%]); hyperglycemia or increased blood glucose level (22 events [4.1%], as compared with 17 [3.3%]); and increased aminotransferase levels including alanine aminotransferase, aspartate aminotransferase, or both (22 events [4.1%], as compared with 31 [5.9%]). Otherwise, the incidence of adverse events was not found to be significantly different between the remdesivir group and the placebo group.</a:t>
            </a:r>
          </a:p>
        </p:txBody>
      </p:sp>
      <p:sp>
        <p:nvSpPr>
          <p:cNvPr id="4" name="Slide Number Placeholder 3"/>
          <p:cNvSpPr>
            <a:spLocks noGrp="1"/>
          </p:cNvSpPr>
          <p:nvPr>
            <p:ph type="sldNum" sz="quarter" idx="5"/>
          </p:nvPr>
        </p:nvSpPr>
        <p:spPr/>
        <p:txBody>
          <a:bodyPr/>
          <a:lstStyle/>
          <a:p>
            <a:fld id="{C563C903-EC5E-480F-A808-04F5361A04D0}" type="slidenum">
              <a:rPr lang="en-US" smtClean="0"/>
              <a:t>12</a:t>
            </a:fld>
            <a:endParaRPr lang="en-US"/>
          </a:p>
        </p:txBody>
      </p:sp>
    </p:spTree>
    <p:extLst>
      <p:ext uri="{BB962C8B-B14F-4D97-AF65-F5344CB8AC3E}">
        <p14:creationId xmlns:p14="http://schemas.microsoft.com/office/powerpoint/2010/main" val="292958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63C903-EC5E-480F-A808-04F5361A04D0}" type="slidenum">
              <a:rPr lang="en-US" smtClean="0"/>
              <a:t>30</a:t>
            </a:fld>
            <a:endParaRPr lang="en-US"/>
          </a:p>
        </p:txBody>
      </p:sp>
    </p:spTree>
    <p:extLst>
      <p:ext uri="{BB962C8B-B14F-4D97-AF65-F5344CB8AC3E}">
        <p14:creationId xmlns:p14="http://schemas.microsoft.com/office/powerpoint/2010/main" val="2972564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63C903-EC5E-480F-A808-04F5361A04D0}" type="slidenum">
              <a:rPr lang="en-US" smtClean="0"/>
              <a:t>35</a:t>
            </a:fld>
            <a:endParaRPr lang="en-US"/>
          </a:p>
        </p:txBody>
      </p:sp>
    </p:spTree>
    <p:extLst>
      <p:ext uri="{BB962C8B-B14F-4D97-AF65-F5344CB8AC3E}">
        <p14:creationId xmlns:p14="http://schemas.microsoft.com/office/powerpoint/2010/main" val="166452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63C903-EC5E-480F-A808-04F5361A04D0}" type="slidenum">
              <a:rPr lang="en-US" smtClean="0"/>
              <a:t>36</a:t>
            </a:fld>
            <a:endParaRPr lang="en-US"/>
          </a:p>
        </p:txBody>
      </p:sp>
    </p:spTree>
    <p:extLst>
      <p:ext uri="{BB962C8B-B14F-4D97-AF65-F5344CB8AC3E}">
        <p14:creationId xmlns:p14="http://schemas.microsoft.com/office/powerpoint/2010/main" val="3084811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improvement was defined as an improvement of two or more points from baseline on a predefined 7-point scale, ranging from hospital discharge to increasing levels of oxygen support to death. Patients achieved clinical recovery if they no longer required oxygen support or were discharged from the hospital.</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https://www.nejm.org/doi/full/10.1056/NEJMoa2015301</a:t>
            </a:r>
          </a:p>
          <a:p>
            <a:endParaRPr lang="en-US" dirty="0"/>
          </a:p>
        </p:txBody>
      </p:sp>
      <p:sp>
        <p:nvSpPr>
          <p:cNvPr id="4" name="Slide Number Placeholder 3"/>
          <p:cNvSpPr>
            <a:spLocks noGrp="1"/>
          </p:cNvSpPr>
          <p:nvPr>
            <p:ph type="sldNum" sz="quarter" idx="5"/>
          </p:nvPr>
        </p:nvSpPr>
        <p:spPr/>
        <p:txBody>
          <a:bodyPr/>
          <a:lstStyle/>
          <a:p>
            <a:fld id="{C563C903-EC5E-480F-A808-04F5361A04D0}" type="slidenum">
              <a:rPr lang="en-US" smtClean="0"/>
              <a:t>15</a:t>
            </a:fld>
            <a:endParaRPr lang="en-US"/>
          </a:p>
        </p:txBody>
      </p:sp>
    </p:spTree>
    <p:extLst>
      <p:ext uri="{BB962C8B-B14F-4D97-AF65-F5344CB8AC3E}">
        <p14:creationId xmlns:p14="http://schemas.microsoft.com/office/powerpoint/2010/main" val="3502518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 median follow-up of 18 days</a:t>
            </a:r>
          </a:p>
          <a:p>
            <a:endParaRPr lang="en-US" dirty="0"/>
          </a:p>
          <a:p>
            <a:r>
              <a:rPr lang="en-US" dirty="0"/>
              <a:t>In addition, we evaluated the proportion of patients with clinical improvement, as defined by live discharge from a decrease of at least 2 points from baseline on a modified ordinal scale (as recommended by the WHO R&amp;D Blueprint Group), or both</a:t>
            </a:r>
          </a:p>
          <a:p>
            <a:endParaRPr lang="en-US" dirty="0"/>
          </a:p>
          <a:p>
            <a:r>
              <a:rPr lang="en-US" dirty="0"/>
              <a:t>The six-point scale consists of the following categories: 1, not hospitalized; 2, hospitalized, not requiring supplemental oxygen; 3, hospitalized, requiring supplemental oxygen; 4, hospitalized, requiring nasal high-flow oxygen therapy, noninvasive mechanical ventilation, or both; 5, hospitalized, requiring invasive mechanical ventilation, ECMO, or both; and 6, death.</a:t>
            </a:r>
          </a:p>
        </p:txBody>
      </p:sp>
      <p:sp>
        <p:nvSpPr>
          <p:cNvPr id="4" name="Slide Number Placeholder 3"/>
          <p:cNvSpPr>
            <a:spLocks noGrp="1"/>
          </p:cNvSpPr>
          <p:nvPr>
            <p:ph type="sldNum" sz="quarter" idx="5"/>
          </p:nvPr>
        </p:nvSpPr>
        <p:spPr/>
        <p:txBody>
          <a:bodyPr/>
          <a:lstStyle/>
          <a:p>
            <a:fld id="{C563C903-EC5E-480F-A808-04F5361A04D0}" type="slidenum">
              <a:rPr lang="en-US" smtClean="0"/>
              <a:t>22</a:t>
            </a:fld>
            <a:endParaRPr lang="en-US"/>
          </a:p>
        </p:txBody>
      </p:sp>
    </p:spTree>
    <p:extLst>
      <p:ext uri="{BB962C8B-B14F-4D97-AF65-F5344CB8AC3E}">
        <p14:creationId xmlns:p14="http://schemas.microsoft.com/office/powerpoint/2010/main" val="3429047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63C903-EC5E-480F-A808-04F5361A04D0}" type="slidenum">
              <a:rPr lang="en-US" smtClean="0"/>
              <a:t>23</a:t>
            </a:fld>
            <a:endParaRPr lang="en-US"/>
          </a:p>
        </p:txBody>
      </p:sp>
    </p:spTree>
    <p:extLst>
      <p:ext uri="{BB962C8B-B14F-4D97-AF65-F5344CB8AC3E}">
        <p14:creationId xmlns:p14="http://schemas.microsoft.com/office/powerpoint/2010/main" val="272133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dirty="0">
                <a:latin typeface="STXihei" panose="020B0503020204020204" pitchFamily="2" charset="-122"/>
                <a:ea typeface="STXihei" panose="020B0503020204020204" pitchFamily="2" charset="-122"/>
                <a:cs typeface="Times New Roman" panose="02020603050405020304" pitchFamily="18" charset="0"/>
              </a:rPr>
              <a:t>Mechanism of action</a:t>
            </a:r>
          </a:p>
          <a:p>
            <a:r>
              <a:rPr lang="en-IN" sz="1200" b="1" dirty="0">
                <a:latin typeface="STXihei" panose="020B0503020204020204" pitchFamily="2" charset="-122"/>
                <a:ea typeface="STXihei" panose="020B0503020204020204" pitchFamily="2" charset="-122"/>
                <a:cs typeface="Times New Roman" panose="02020603050405020304" pitchFamily="18" charset="0"/>
              </a:rPr>
              <a:t> </a:t>
            </a:r>
          </a:p>
          <a:p>
            <a:r>
              <a:rPr lang="en-US" sz="1200" dirty="0" err="1">
                <a:latin typeface="STXihei" panose="020B0503020204020204" pitchFamily="2" charset="-122"/>
                <a:ea typeface="STXihei" panose="020B0503020204020204" pitchFamily="2" charset="-122"/>
                <a:cs typeface="Times New Roman" panose="02020603050405020304" pitchFamily="18" charset="0"/>
              </a:rPr>
              <a:t>Remdesivir</a:t>
            </a:r>
            <a:r>
              <a:rPr lang="en-US" sz="1200" dirty="0">
                <a:latin typeface="STXihei" panose="020B0503020204020204" pitchFamily="2" charset="-122"/>
                <a:ea typeface="STXihei" panose="020B0503020204020204" pitchFamily="2" charset="-122"/>
                <a:cs typeface="Times New Roman" panose="02020603050405020304" pitchFamily="18" charset="0"/>
              </a:rPr>
              <a:t> triphosphate acts as an analog of adenosine triphosphate (ATP) and competes with the natural ATP substrate for incorporation into nascent RNA chains by the SARS-CoV-2 RNA-dependent RNA polymerase, which results in delayed chain termination during replication of the viral RNA.</a:t>
            </a:r>
            <a:endParaRPr lang="en-IN" sz="1200" dirty="0">
              <a:latin typeface="STXihei" panose="020B0503020204020204" pitchFamily="2" charset="-122"/>
              <a:ea typeface="STXihei" panose="020B0503020204020204"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563C903-EC5E-480F-A808-04F5361A04D0}" type="slidenum">
              <a:rPr lang="en-US" smtClean="0"/>
              <a:t>24</a:t>
            </a:fld>
            <a:endParaRPr lang="en-US"/>
          </a:p>
        </p:txBody>
      </p:sp>
    </p:spTree>
    <p:extLst>
      <p:ext uri="{BB962C8B-B14F-4D97-AF65-F5344CB8AC3E}">
        <p14:creationId xmlns:p14="http://schemas.microsoft.com/office/powerpoint/2010/main" val="343944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dirty="0">
                <a:latin typeface="STXihei" panose="020B0503020204020204" pitchFamily="2" charset="-122"/>
                <a:ea typeface="STXihei" panose="020B0503020204020204" pitchFamily="2" charset="-122"/>
                <a:cs typeface="Times New Roman" panose="02020603050405020304" pitchFamily="18" charset="0"/>
              </a:rPr>
              <a:t>Mechanism of action</a:t>
            </a:r>
          </a:p>
          <a:p>
            <a:r>
              <a:rPr lang="en-IN" sz="1200" b="1" dirty="0">
                <a:latin typeface="STXihei" panose="020B0503020204020204" pitchFamily="2" charset="-122"/>
                <a:ea typeface="STXihei" panose="020B0503020204020204" pitchFamily="2" charset="-122"/>
                <a:cs typeface="Times New Roman" panose="02020603050405020304" pitchFamily="18" charset="0"/>
              </a:rPr>
              <a:t> </a:t>
            </a:r>
          </a:p>
          <a:p>
            <a:r>
              <a:rPr lang="en-US" sz="1200" dirty="0" err="1">
                <a:latin typeface="STXihei" panose="020B0503020204020204" pitchFamily="2" charset="-122"/>
                <a:ea typeface="STXihei" panose="020B0503020204020204" pitchFamily="2" charset="-122"/>
                <a:cs typeface="Times New Roman" panose="02020603050405020304" pitchFamily="18" charset="0"/>
              </a:rPr>
              <a:t>Remdesivir</a:t>
            </a:r>
            <a:r>
              <a:rPr lang="en-US" sz="1200" dirty="0">
                <a:latin typeface="STXihei" panose="020B0503020204020204" pitchFamily="2" charset="-122"/>
                <a:ea typeface="STXihei" panose="020B0503020204020204" pitchFamily="2" charset="-122"/>
                <a:cs typeface="Times New Roman" panose="02020603050405020304" pitchFamily="18" charset="0"/>
              </a:rPr>
              <a:t> triphosphate acts as an analog of adenosine triphosphate (ATP) and competes with the natural ATP substrate for incorporation into nascent RNA chains by the SARS-CoV-2 RNA-dependent RNA polymerase, which results in delayed chain termination during replication of the viral RNA.</a:t>
            </a:r>
            <a:endParaRPr lang="en-IN" sz="1200" dirty="0">
              <a:latin typeface="STXihei" panose="020B0503020204020204" pitchFamily="2" charset="-122"/>
              <a:ea typeface="STXihei" panose="020B0503020204020204"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563C903-EC5E-480F-A808-04F5361A04D0}" type="slidenum">
              <a:rPr lang="en-US" smtClean="0"/>
              <a:t>25</a:t>
            </a:fld>
            <a:endParaRPr lang="en-US"/>
          </a:p>
        </p:txBody>
      </p:sp>
    </p:spTree>
    <p:extLst>
      <p:ext uri="{BB962C8B-B14F-4D97-AF65-F5344CB8AC3E}">
        <p14:creationId xmlns:p14="http://schemas.microsoft.com/office/powerpoint/2010/main" val="1095027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1" dirty="0">
                <a:latin typeface="STXihei" panose="020B0503020204020204" pitchFamily="2" charset="-122"/>
                <a:ea typeface="STXihei" panose="020B0503020204020204" pitchFamily="2" charset="-122"/>
                <a:cs typeface="Times New Roman" panose="02020603050405020304" pitchFamily="18" charset="0"/>
              </a:rPr>
              <a:t>Mechanism of action</a:t>
            </a:r>
          </a:p>
          <a:p>
            <a:r>
              <a:rPr lang="en-IN" sz="1200" b="1" dirty="0">
                <a:latin typeface="STXihei" panose="020B0503020204020204" pitchFamily="2" charset="-122"/>
                <a:ea typeface="STXihei" panose="020B0503020204020204" pitchFamily="2" charset="-122"/>
                <a:cs typeface="Times New Roman" panose="02020603050405020304" pitchFamily="18" charset="0"/>
              </a:rPr>
              <a:t> </a:t>
            </a:r>
          </a:p>
          <a:p>
            <a:r>
              <a:rPr lang="en-US" sz="1200" dirty="0" err="1">
                <a:latin typeface="STXihei" panose="020B0503020204020204" pitchFamily="2" charset="-122"/>
                <a:ea typeface="STXihei" panose="020B0503020204020204" pitchFamily="2" charset="-122"/>
                <a:cs typeface="Times New Roman" panose="02020603050405020304" pitchFamily="18" charset="0"/>
              </a:rPr>
              <a:t>Remdesivir</a:t>
            </a:r>
            <a:r>
              <a:rPr lang="en-US" sz="1200" dirty="0">
                <a:latin typeface="STXihei" panose="020B0503020204020204" pitchFamily="2" charset="-122"/>
                <a:ea typeface="STXihei" panose="020B0503020204020204" pitchFamily="2" charset="-122"/>
                <a:cs typeface="Times New Roman" panose="02020603050405020304" pitchFamily="18" charset="0"/>
              </a:rPr>
              <a:t> triphosphate acts as an analog of adenosine triphosphate (ATP) and competes with the natural ATP substrate for incorporation into nascent RNA chains by the SARS-CoV-2 RNA-dependent RNA polymerase, which results in delayed chain termination during replication of the viral RNA.</a:t>
            </a:r>
            <a:endParaRPr lang="en-IN" sz="1200" dirty="0">
              <a:latin typeface="STXihei" panose="020B0503020204020204" pitchFamily="2" charset="-122"/>
              <a:ea typeface="STXihei" panose="020B0503020204020204" pitchFamily="2" charset="-122"/>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563C903-EC5E-480F-A808-04F5361A04D0}" type="slidenum">
              <a:rPr lang="en-US" smtClean="0"/>
              <a:t>26</a:t>
            </a:fld>
            <a:endParaRPr lang="en-US"/>
          </a:p>
        </p:txBody>
      </p:sp>
    </p:spTree>
    <p:extLst>
      <p:ext uri="{BB962C8B-B14F-4D97-AF65-F5344CB8AC3E}">
        <p14:creationId xmlns:p14="http://schemas.microsoft.com/office/powerpoint/2010/main" val="6797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63C903-EC5E-480F-A808-04F5361A04D0}" type="slidenum">
              <a:rPr lang="en-US" smtClean="0"/>
              <a:t>27</a:t>
            </a:fld>
            <a:endParaRPr lang="en-US"/>
          </a:p>
        </p:txBody>
      </p:sp>
    </p:spTree>
    <p:extLst>
      <p:ext uri="{BB962C8B-B14F-4D97-AF65-F5344CB8AC3E}">
        <p14:creationId xmlns:p14="http://schemas.microsoft.com/office/powerpoint/2010/main" val="235388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63C903-EC5E-480F-A808-04F5361A04D0}" type="slidenum">
              <a:rPr lang="en-US" smtClean="0"/>
              <a:t>29</a:t>
            </a:fld>
            <a:endParaRPr lang="en-US"/>
          </a:p>
        </p:txBody>
      </p:sp>
    </p:spTree>
    <p:extLst>
      <p:ext uri="{BB962C8B-B14F-4D97-AF65-F5344CB8AC3E}">
        <p14:creationId xmlns:p14="http://schemas.microsoft.com/office/powerpoint/2010/main" val="171196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6A1DE-C813-4B7A-B31C-56C27FF46E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48A3AA0-5DB2-47C7-9848-B98CB66181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F83F2F4-302A-41B5-8FA7-53A757BDB359}"/>
              </a:ext>
            </a:extLst>
          </p:cNvPr>
          <p:cNvSpPr>
            <a:spLocks noGrp="1"/>
          </p:cNvSpPr>
          <p:nvPr>
            <p:ph type="dt" sz="half" idx="10"/>
          </p:nvPr>
        </p:nvSpPr>
        <p:spPr/>
        <p:txBody>
          <a:bodyPr/>
          <a:lstStyle/>
          <a:p>
            <a:fld id="{1763D7E6-EFD2-4183-80E8-92AA2690359A}" type="datetimeFigureOut">
              <a:rPr lang="en-IN" smtClean="0"/>
              <a:t>11-09-2020</a:t>
            </a:fld>
            <a:endParaRPr lang="en-IN"/>
          </a:p>
        </p:txBody>
      </p:sp>
      <p:sp>
        <p:nvSpPr>
          <p:cNvPr id="5" name="Footer Placeholder 4">
            <a:extLst>
              <a:ext uri="{FF2B5EF4-FFF2-40B4-BE49-F238E27FC236}">
                <a16:creationId xmlns:a16="http://schemas.microsoft.com/office/drawing/2014/main" id="{8CA3C83A-2742-48D6-81C3-20AF10E82E9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43236C6-A44C-4EB6-B905-97E9A04CA1B2}"/>
              </a:ext>
            </a:extLst>
          </p:cNvPr>
          <p:cNvSpPr>
            <a:spLocks noGrp="1"/>
          </p:cNvSpPr>
          <p:nvPr>
            <p:ph type="sldNum" sz="quarter" idx="12"/>
          </p:nvPr>
        </p:nvSpPr>
        <p:spPr/>
        <p:txBody>
          <a:bodyPr/>
          <a:lstStyle/>
          <a:p>
            <a:fld id="{486C9CFF-3E9A-4927-A3C8-D0648933F702}" type="slidenum">
              <a:rPr lang="en-IN" smtClean="0"/>
              <a:t>‹#›</a:t>
            </a:fld>
            <a:endParaRPr lang="en-IN"/>
          </a:p>
        </p:txBody>
      </p:sp>
    </p:spTree>
    <p:extLst>
      <p:ext uri="{BB962C8B-B14F-4D97-AF65-F5344CB8AC3E}">
        <p14:creationId xmlns:p14="http://schemas.microsoft.com/office/powerpoint/2010/main" val="173495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8CAB6-4ED2-4134-92D0-174B7089FB3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A09E431-0718-45B3-A57D-733A827CC9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041DEA9-B064-439B-9644-567C02626103}"/>
              </a:ext>
            </a:extLst>
          </p:cNvPr>
          <p:cNvSpPr>
            <a:spLocks noGrp="1"/>
          </p:cNvSpPr>
          <p:nvPr>
            <p:ph type="dt" sz="half" idx="10"/>
          </p:nvPr>
        </p:nvSpPr>
        <p:spPr/>
        <p:txBody>
          <a:bodyPr/>
          <a:lstStyle/>
          <a:p>
            <a:fld id="{1763D7E6-EFD2-4183-80E8-92AA2690359A}" type="datetimeFigureOut">
              <a:rPr lang="en-IN" smtClean="0"/>
              <a:t>11-09-2020</a:t>
            </a:fld>
            <a:endParaRPr lang="en-IN"/>
          </a:p>
        </p:txBody>
      </p:sp>
      <p:sp>
        <p:nvSpPr>
          <p:cNvPr id="5" name="Footer Placeholder 4">
            <a:extLst>
              <a:ext uri="{FF2B5EF4-FFF2-40B4-BE49-F238E27FC236}">
                <a16:creationId xmlns:a16="http://schemas.microsoft.com/office/drawing/2014/main" id="{CC152FDF-41D3-4EC7-BA04-BDB222F248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9667D35-6CFB-41F7-9E81-A51FAE2A91DD}"/>
              </a:ext>
            </a:extLst>
          </p:cNvPr>
          <p:cNvSpPr>
            <a:spLocks noGrp="1"/>
          </p:cNvSpPr>
          <p:nvPr>
            <p:ph type="sldNum" sz="quarter" idx="12"/>
          </p:nvPr>
        </p:nvSpPr>
        <p:spPr/>
        <p:txBody>
          <a:bodyPr/>
          <a:lstStyle/>
          <a:p>
            <a:fld id="{486C9CFF-3E9A-4927-A3C8-D0648933F702}" type="slidenum">
              <a:rPr lang="en-IN" smtClean="0"/>
              <a:t>‹#›</a:t>
            </a:fld>
            <a:endParaRPr lang="en-IN"/>
          </a:p>
        </p:txBody>
      </p:sp>
    </p:spTree>
    <p:extLst>
      <p:ext uri="{BB962C8B-B14F-4D97-AF65-F5344CB8AC3E}">
        <p14:creationId xmlns:p14="http://schemas.microsoft.com/office/powerpoint/2010/main" val="385088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1C3050-25B3-4060-98AB-3151E02FF2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7C87095-8260-4BF1-A1EF-84CEC202A7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4FD065A-51B1-4354-94F4-05D83DA75B16}"/>
              </a:ext>
            </a:extLst>
          </p:cNvPr>
          <p:cNvSpPr>
            <a:spLocks noGrp="1"/>
          </p:cNvSpPr>
          <p:nvPr>
            <p:ph type="dt" sz="half" idx="10"/>
          </p:nvPr>
        </p:nvSpPr>
        <p:spPr/>
        <p:txBody>
          <a:bodyPr/>
          <a:lstStyle/>
          <a:p>
            <a:fld id="{1763D7E6-EFD2-4183-80E8-92AA2690359A}" type="datetimeFigureOut">
              <a:rPr lang="en-IN" smtClean="0"/>
              <a:t>11-09-2020</a:t>
            </a:fld>
            <a:endParaRPr lang="en-IN"/>
          </a:p>
        </p:txBody>
      </p:sp>
      <p:sp>
        <p:nvSpPr>
          <p:cNvPr id="5" name="Footer Placeholder 4">
            <a:extLst>
              <a:ext uri="{FF2B5EF4-FFF2-40B4-BE49-F238E27FC236}">
                <a16:creationId xmlns:a16="http://schemas.microsoft.com/office/drawing/2014/main" id="{FB367116-720E-4FC7-957D-A727FCBD695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08326E0-62E6-48D7-9F76-4BBD6A0132E2}"/>
              </a:ext>
            </a:extLst>
          </p:cNvPr>
          <p:cNvSpPr>
            <a:spLocks noGrp="1"/>
          </p:cNvSpPr>
          <p:nvPr>
            <p:ph type="sldNum" sz="quarter" idx="12"/>
          </p:nvPr>
        </p:nvSpPr>
        <p:spPr/>
        <p:txBody>
          <a:bodyPr/>
          <a:lstStyle/>
          <a:p>
            <a:fld id="{486C9CFF-3E9A-4927-A3C8-D0648933F702}" type="slidenum">
              <a:rPr lang="en-IN" smtClean="0"/>
              <a:t>‹#›</a:t>
            </a:fld>
            <a:endParaRPr lang="en-IN"/>
          </a:p>
        </p:txBody>
      </p:sp>
    </p:spTree>
    <p:extLst>
      <p:ext uri="{BB962C8B-B14F-4D97-AF65-F5344CB8AC3E}">
        <p14:creationId xmlns:p14="http://schemas.microsoft.com/office/powerpoint/2010/main" val="707635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F30E8-A3BD-4618-96B0-7A4B1DC33C2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E904A84-D681-469E-B2F6-E3C6BC06C1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AB7D5C1-C84A-4B56-8BF8-555F7EC8CB3A}"/>
              </a:ext>
            </a:extLst>
          </p:cNvPr>
          <p:cNvSpPr>
            <a:spLocks noGrp="1"/>
          </p:cNvSpPr>
          <p:nvPr>
            <p:ph type="dt" sz="half" idx="10"/>
          </p:nvPr>
        </p:nvSpPr>
        <p:spPr/>
        <p:txBody>
          <a:bodyPr/>
          <a:lstStyle/>
          <a:p>
            <a:fld id="{1763D7E6-EFD2-4183-80E8-92AA2690359A}" type="datetimeFigureOut">
              <a:rPr lang="en-IN" smtClean="0"/>
              <a:t>11-09-2020</a:t>
            </a:fld>
            <a:endParaRPr lang="en-IN"/>
          </a:p>
        </p:txBody>
      </p:sp>
      <p:sp>
        <p:nvSpPr>
          <p:cNvPr id="5" name="Footer Placeholder 4">
            <a:extLst>
              <a:ext uri="{FF2B5EF4-FFF2-40B4-BE49-F238E27FC236}">
                <a16:creationId xmlns:a16="http://schemas.microsoft.com/office/drawing/2014/main" id="{1B7EF935-B5E3-4D6C-A0D2-FC9DD462186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63DE23-0205-4011-8A74-2F43711A7012}"/>
              </a:ext>
            </a:extLst>
          </p:cNvPr>
          <p:cNvSpPr>
            <a:spLocks noGrp="1"/>
          </p:cNvSpPr>
          <p:nvPr>
            <p:ph type="sldNum" sz="quarter" idx="12"/>
          </p:nvPr>
        </p:nvSpPr>
        <p:spPr/>
        <p:txBody>
          <a:bodyPr/>
          <a:lstStyle/>
          <a:p>
            <a:fld id="{486C9CFF-3E9A-4927-A3C8-D0648933F702}" type="slidenum">
              <a:rPr lang="en-IN" smtClean="0"/>
              <a:t>‹#›</a:t>
            </a:fld>
            <a:endParaRPr lang="en-IN"/>
          </a:p>
        </p:txBody>
      </p:sp>
    </p:spTree>
    <p:extLst>
      <p:ext uri="{BB962C8B-B14F-4D97-AF65-F5344CB8AC3E}">
        <p14:creationId xmlns:p14="http://schemas.microsoft.com/office/powerpoint/2010/main" val="265322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7A6A6-3331-493F-B882-6D88E43205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D12704E-4EEF-4F73-9388-6DAE187535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95196-093F-42EF-8D53-22116DCD7814}"/>
              </a:ext>
            </a:extLst>
          </p:cNvPr>
          <p:cNvSpPr>
            <a:spLocks noGrp="1"/>
          </p:cNvSpPr>
          <p:nvPr>
            <p:ph type="dt" sz="half" idx="10"/>
          </p:nvPr>
        </p:nvSpPr>
        <p:spPr/>
        <p:txBody>
          <a:bodyPr/>
          <a:lstStyle/>
          <a:p>
            <a:fld id="{1763D7E6-EFD2-4183-80E8-92AA2690359A}" type="datetimeFigureOut">
              <a:rPr lang="en-IN" smtClean="0"/>
              <a:t>11-09-2020</a:t>
            </a:fld>
            <a:endParaRPr lang="en-IN"/>
          </a:p>
        </p:txBody>
      </p:sp>
      <p:sp>
        <p:nvSpPr>
          <p:cNvPr id="5" name="Footer Placeholder 4">
            <a:extLst>
              <a:ext uri="{FF2B5EF4-FFF2-40B4-BE49-F238E27FC236}">
                <a16:creationId xmlns:a16="http://schemas.microsoft.com/office/drawing/2014/main" id="{D284AEED-4753-4976-946B-F4E9BE5811D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A7B5956-0C5C-425C-A7D9-B09527FA67D1}"/>
              </a:ext>
            </a:extLst>
          </p:cNvPr>
          <p:cNvSpPr>
            <a:spLocks noGrp="1"/>
          </p:cNvSpPr>
          <p:nvPr>
            <p:ph type="sldNum" sz="quarter" idx="12"/>
          </p:nvPr>
        </p:nvSpPr>
        <p:spPr/>
        <p:txBody>
          <a:bodyPr/>
          <a:lstStyle/>
          <a:p>
            <a:fld id="{486C9CFF-3E9A-4927-A3C8-D0648933F702}" type="slidenum">
              <a:rPr lang="en-IN" smtClean="0"/>
              <a:t>‹#›</a:t>
            </a:fld>
            <a:endParaRPr lang="en-IN"/>
          </a:p>
        </p:txBody>
      </p:sp>
    </p:spTree>
    <p:extLst>
      <p:ext uri="{BB962C8B-B14F-4D97-AF65-F5344CB8AC3E}">
        <p14:creationId xmlns:p14="http://schemas.microsoft.com/office/powerpoint/2010/main" val="815281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EEDBA-C585-4F83-87DE-2509AABA15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91BCCDF-38DD-4DA2-B685-636E092D43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C08A3D5-B68D-417D-B266-EDC2BCD964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418177A-F51C-4D59-8A00-178C6878C36E}"/>
              </a:ext>
            </a:extLst>
          </p:cNvPr>
          <p:cNvSpPr>
            <a:spLocks noGrp="1"/>
          </p:cNvSpPr>
          <p:nvPr>
            <p:ph type="dt" sz="half" idx="10"/>
          </p:nvPr>
        </p:nvSpPr>
        <p:spPr/>
        <p:txBody>
          <a:bodyPr/>
          <a:lstStyle/>
          <a:p>
            <a:fld id="{1763D7E6-EFD2-4183-80E8-92AA2690359A}" type="datetimeFigureOut">
              <a:rPr lang="en-IN" smtClean="0"/>
              <a:t>11-09-2020</a:t>
            </a:fld>
            <a:endParaRPr lang="en-IN"/>
          </a:p>
        </p:txBody>
      </p:sp>
      <p:sp>
        <p:nvSpPr>
          <p:cNvPr id="6" name="Footer Placeholder 5">
            <a:extLst>
              <a:ext uri="{FF2B5EF4-FFF2-40B4-BE49-F238E27FC236}">
                <a16:creationId xmlns:a16="http://schemas.microsoft.com/office/drawing/2014/main" id="{7F4B2951-8490-4346-B807-2C114182ED6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5B93080-82C9-4740-82FA-1EF1717DA5CC}"/>
              </a:ext>
            </a:extLst>
          </p:cNvPr>
          <p:cNvSpPr>
            <a:spLocks noGrp="1"/>
          </p:cNvSpPr>
          <p:nvPr>
            <p:ph type="sldNum" sz="quarter" idx="12"/>
          </p:nvPr>
        </p:nvSpPr>
        <p:spPr/>
        <p:txBody>
          <a:bodyPr/>
          <a:lstStyle/>
          <a:p>
            <a:fld id="{486C9CFF-3E9A-4927-A3C8-D0648933F702}" type="slidenum">
              <a:rPr lang="en-IN" smtClean="0"/>
              <a:t>‹#›</a:t>
            </a:fld>
            <a:endParaRPr lang="en-IN"/>
          </a:p>
        </p:txBody>
      </p:sp>
    </p:spTree>
    <p:extLst>
      <p:ext uri="{BB962C8B-B14F-4D97-AF65-F5344CB8AC3E}">
        <p14:creationId xmlns:p14="http://schemas.microsoft.com/office/powerpoint/2010/main" val="277329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36B14-9419-4364-935E-F85B9EC5F69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1BC25AF-CFBB-4DA5-840F-8165BAFF48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F34F45-18F6-480C-B670-0C26768902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F8BDECD-9141-444E-B462-8007D459DE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266BBF-2894-49BF-9655-AEBD6C7A44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794DDA3-F152-4081-8350-A551FC219885}"/>
              </a:ext>
            </a:extLst>
          </p:cNvPr>
          <p:cNvSpPr>
            <a:spLocks noGrp="1"/>
          </p:cNvSpPr>
          <p:nvPr>
            <p:ph type="dt" sz="half" idx="10"/>
          </p:nvPr>
        </p:nvSpPr>
        <p:spPr/>
        <p:txBody>
          <a:bodyPr/>
          <a:lstStyle/>
          <a:p>
            <a:fld id="{1763D7E6-EFD2-4183-80E8-92AA2690359A}" type="datetimeFigureOut">
              <a:rPr lang="en-IN" smtClean="0"/>
              <a:t>11-09-2020</a:t>
            </a:fld>
            <a:endParaRPr lang="en-IN"/>
          </a:p>
        </p:txBody>
      </p:sp>
      <p:sp>
        <p:nvSpPr>
          <p:cNvPr id="8" name="Footer Placeholder 7">
            <a:extLst>
              <a:ext uri="{FF2B5EF4-FFF2-40B4-BE49-F238E27FC236}">
                <a16:creationId xmlns:a16="http://schemas.microsoft.com/office/drawing/2014/main" id="{89334230-C00E-450F-B52E-545758C0CD1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7A4BEFC-3607-41EA-828F-7F903AB75393}"/>
              </a:ext>
            </a:extLst>
          </p:cNvPr>
          <p:cNvSpPr>
            <a:spLocks noGrp="1"/>
          </p:cNvSpPr>
          <p:nvPr>
            <p:ph type="sldNum" sz="quarter" idx="12"/>
          </p:nvPr>
        </p:nvSpPr>
        <p:spPr/>
        <p:txBody>
          <a:bodyPr/>
          <a:lstStyle/>
          <a:p>
            <a:fld id="{486C9CFF-3E9A-4927-A3C8-D0648933F702}" type="slidenum">
              <a:rPr lang="en-IN" smtClean="0"/>
              <a:t>‹#›</a:t>
            </a:fld>
            <a:endParaRPr lang="en-IN"/>
          </a:p>
        </p:txBody>
      </p:sp>
    </p:spTree>
    <p:extLst>
      <p:ext uri="{BB962C8B-B14F-4D97-AF65-F5344CB8AC3E}">
        <p14:creationId xmlns:p14="http://schemas.microsoft.com/office/powerpoint/2010/main" val="48810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90AB-56F5-4951-8346-B2C0592B1EA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2AEFEC0-5170-43CE-9054-B96559C3AA0A}"/>
              </a:ext>
            </a:extLst>
          </p:cNvPr>
          <p:cNvSpPr>
            <a:spLocks noGrp="1"/>
          </p:cNvSpPr>
          <p:nvPr>
            <p:ph type="dt" sz="half" idx="10"/>
          </p:nvPr>
        </p:nvSpPr>
        <p:spPr/>
        <p:txBody>
          <a:bodyPr/>
          <a:lstStyle/>
          <a:p>
            <a:fld id="{1763D7E6-EFD2-4183-80E8-92AA2690359A}" type="datetimeFigureOut">
              <a:rPr lang="en-IN" smtClean="0"/>
              <a:t>11-09-2020</a:t>
            </a:fld>
            <a:endParaRPr lang="en-IN"/>
          </a:p>
        </p:txBody>
      </p:sp>
      <p:sp>
        <p:nvSpPr>
          <p:cNvPr id="4" name="Footer Placeholder 3">
            <a:extLst>
              <a:ext uri="{FF2B5EF4-FFF2-40B4-BE49-F238E27FC236}">
                <a16:creationId xmlns:a16="http://schemas.microsoft.com/office/drawing/2014/main" id="{8E36F617-62E1-4601-BC49-23BD2E4845D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68A7088-FBF1-4777-BB31-136AE5B6FF97}"/>
              </a:ext>
            </a:extLst>
          </p:cNvPr>
          <p:cNvSpPr>
            <a:spLocks noGrp="1"/>
          </p:cNvSpPr>
          <p:nvPr>
            <p:ph type="sldNum" sz="quarter" idx="12"/>
          </p:nvPr>
        </p:nvSpPr>
        <p:spPr/>
        <p:txBody>
          <a:bodyPr/>
          <a:lstStyle/>
          <a:p>
            <a:fld id="{486C9CFF-3E9A-4927-A3C8-D0648933F702}" type="slidenum">
              <a:rPr lang="en-IN" smtClean="0"/>
              <a:t>‹#›</a:t>
            </a:fld>
            <a:endParaRPr lang="en-IN"/>
          </a:p>
        </p:txBody>
      </p:sp>
    </p:spTree>
    <p:extLst>
      <p:ext uri="{BB962C8B-B14F-4D97-AF65-F5344CB8AC3E}">
        <p14:creationId xmlns:p14="http://schemas.microsoft.com/office/powerpoint/2010/main" val="3368576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C5C38D-023A-4EC7-8BA2-06EFCB69967D}"/>
              </a:ext>
            </a:extLst>
          </p:cNvPr>
          <p:cNvSpPr>
            <a:spLocks noGrp="1"/>
          </p:cNvSpPr>
          <p:nvPr>
            <p:ph type="dt" sz="half" idx="10"/>
          </p:nvPr>
        </p:nvSpPr>
        <p:spPr/>
        <p:txBody>
          <a:bodyPr/>
          <a:lstStyle/>
          <a:p>
            <a:fld id="{1763D7E6-EFD2-4183-80E8-92AA2690359A}" type="datetimeFigureOut">
              <a:rPr lang="en-IN" smtClean="0"/>
              <a:t>11-09-2020</a:t>
            </a:fld>
            <a:endParaRPr lang="en-IN"/>
          </a:p>
        </p:txBody>
      </p:sp>
      <p:sp>
        <p:nvSpPr>
          <p:cNvPr id="3" name="Footer Placeholder 2">
            <a:extLst>
              <a:ext uri="{FF2B5EF4-FFF2-40B4-BE49-F238E27FC236}">
                <a16:creationId xmlns:a16="http://schemas.microsoft.com/office/drawing/2014/main" id="{9D3A29E7-8664-480E-A046-8A660BB2DE1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78D538C-4BBD-44E8-8220-D3E528E2BBF2}"/>
              </a:ext>
            </a:extLst>
          </p:cNvPr>
          <p:cNvSpPr>
            <a:spLocks noGrp="1"/>
          </p:cNvSpPr>
          <p:nvPr>
            <p:ph type="sldNum" sz="quarter" idx="12"/>
          </p:nvPr>
        </p:nvSpPr>
        <p:spPr/>
        <p:txBody>
          <a:bodyPr/>
          <a:lstStyle/>
          <a:p>
            <a:fld id="{486C9CFF-3E9A-4927-A3C8-D0648933F702}" type="slidenum">
              <a:rPr lang="en-IN" smtClean="0"/>
              <a:t>‹#›</a:t>
            </a:fld>
            <a:endParaRPr lang="en-IN"/>
          </a:p>
        </p:txBody>
      </p:sp>
    </p:spTree>
    <p:extLst>
      <p:ext uri="{BB962C8B-B14F-4D97-AF65-F5344CB8AC3E}">
        <p14:creationId xmlns:p14="http://schemas.microsoft.com/office/powerpoint/2010/main" val="3859238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A087-F54D-428C-98F0-83735D4FE6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053AEDC-82E9-4481-AA9E-6819356A50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EBB80CC-3E6E-41AB-AB98-1BD31E6BD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747E2B-29C0-4458-BFC5-CC49A6064E15}"/>
              </a:ext>
            </a:extLst>
          </p:cNvPr>
          <p:cNvSpPr>
            <a:spLocks noGrp="1"/>
          </p:cNvSpPr>
          <p:nvPr>
            <p:ph type="dt" sz="half" idx="10"/>
          </p:nvPr>
        </p:nvSpPr>
        <p:spPr/>
        <p:txBody>
          <a:bodyPr/>
          <a:lstStyle/>
          <a:p>
            <a:fld id="{1763D7E6-EFD2-4183-80E8-92AA2690359A}" type="datetimeFigureOut">
              <a:rPr lang="en-IN" smtClean="0"/>
              <a:t>11-09-2020</a:t>
            </a:fld>
            <a:endParaRPr lang="en-IN"/>
          </a:p>
        </p:txBody>
      </p:sp>
      <p:sp>
        <p:nvSpPr>
          <p:cNvPr id="6" name="Footer Placeholder 5">
            <a:extLst>
              <a:ext uri="{FF2B5EF4-FFF2-40B4-BE49-F238E27FC236}">
                <a16:creationId xmlns:a16="http://schemas.microsoft.com/office/drawing/2014/main" id="{0F148AF8-5B58-44B8-B4D8-9BC777015EE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C28293E-A1EC-472D-8002-054BDF254D41}"/>
              </a:ext>
            </a:extLst>
          </p:cNvPr>
          <p:cNvSpPr>
            <a:spLocks noGrp="1"/>
          </p:cNvSpPr>
          <p:nvPr>
            <p:ph type="sldNum" sz="quarter" idx="12"/>
          </p:nvPr>
        </p:nvSpPr>
        <p:spPr/>
        <p:txBody>
          <a:bodyPr/>
          <a:lstStyle/>
          <a:p>
            <a:fld id="{486C9CFF-3E9A-4927-A3C8-D0648933F702}" type="slidenum">
              <a:rPr lang="en-IN" smtClean="0"/>
              <a:t>‹#›</a:t>
            </a:fld>
            <a:endParaRPr lang="en-IN"/>
          </a:p>
        </p:txBody>
      </p:sp>
    </p:spTree>
    <p:extLst>
      <p:ext uri="{BB962C8B-B14F-4D97-AF65-F5344CB8AC3E}">
        <p14:creationId xmlns:p14="http://schemas.microsoft.com/office/powerpoint/2010/main" val="1636665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883-A751-4530-AB3E-468042D3F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812C988F-9781-4145-B576-5B6426D423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8AEB7146-9F77-4F11-9028-3E2BADBD4D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7179AC-5037-4330-91A6-F9C6178D3414}"/>
              </a:ext>
            </a:extLst>
          </p:cNvPr>
          <p:cNvSpPr>
            <a:spLocks noGrp="1"/>
          </p:cNvSpPr>
          <p:nvPr>
            <p:ph type="dt" sz="half" idx="10"/>
          </p:nvPr>
        </p:nvSpPr>
        <p:spPr/>
        <p:txBody>
          <a:bodyPr/>
          <a:lstStyle/>
          <a:p>
            <a:fld id="{1763D7E6-EFD2-4183-80E8-92AA2690359A}" type="datetimeFigureOut">
              <a:rPr lang="en-IN" smtClean="0"/>
              <a:t>11-09-2020</a:t>
            </a:fld>
            <a:endParaRPr lang="en-IN"/>
          </a:p>
        </p:txBody>
      </p:sp>
      <p:sp>
        <p:nvSpPr>
          <p:cNvPr id="6" name="Footer Placeholder 5">
            <a:extLst>
              <a:ext uri="{FF2B5EF4-FFF2-40B4-BE49-F238E27FC236}">
                <a16:creationId xmlns:a16="http://schemas.microsoft.com/office/drawing/2014/main" id="{3A25987A-6786-4790-9972-D5E706A6505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8ED69CA-DBF2-47C9-9D1E-681B1AFCE0B6}"/>
              </a:ext>
            </a:extLst>
          </p:cNvPr>
          <p:cNvSpPr>
            <a:spLocks noGrp="1"/>
          </p:cNvSpPr>
          <p:nvPr>
            <p:ph type="sldNum" sz="quarter" idx="12"/>
          </p:nvPr>
        </p:nvSpPr>
        <p:spPr/>
        <p:txBody>
          <a:bodyPr/>
          <a:lstStyle/>
          <a:p>
            <a:fld id="{486C9CFF-3E9A-4927-A3C8-D0648933F702}" type="slidenum">
              <a:rPr lang="en-IN" smtClean="0"/>
              <a:t>‹#›</a:t>
            </a:fld>
            <a:endParaRPr lang="en-IN"/>
          </a:p>
        </p:txBody>
      </p:sp>
    </p:spTree>
    <p:extLst>
      <p:ext uri="{BB962C8B-B14F-4D97-AF65-F5344CB8AC3E}">
        <p14:creationId xmlns:p14="http://schemas.microsoft.com/office/powerpoint/2010/main" val="32225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A1A140-A716-457D-BE71-EF0DA025C9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6DF5BA9-02CB-4829-8B6E-531258C99C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D872432-2FFA-42A0-8DC9-E1FAF76740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3D7E6-EFD2-4183-80E8-92AA2690359A}" type="datetimeFigureOut">
              <a:rPr lang="en-IN" smtClean="0"/>
              <a:t>11-09-2020</a:t>
            </a:fld>
            <a:endParaRPr lang="en-IN"/>
          </a:p>
        </p:txBody>
      </p:sp>
      <p:sp>
        <p:nvSpPr>
          <p:cNvPr id="5" name="Footer Placeholder 4">
            <a:extLst>
              <a:ext uri="{FF2B5EF4-FFF2-40B4-BE49-F238E27FC236}">
                <a16:creationId xmlns:a16="http://schemas.microsoft.com/office/drawing/2014/main" id="{CAA0B79C-CD38-4565-8EBE-4C9D8DE0C8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3DF30E5-02FE-4724-8E11-280FDCFBB2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6C9CFF-3E9A-4927-A3C8-D0648933F702}" type="slidenum">
              <a:rPr lang="en-IN" smtClean="0"/>
              <a:t>‹#›</a:t>
            </a:fld>
            <a:endParaRPr lang="en-IN"/>
          </a:p>
        </p:txBody>
      </p:sp>
    </p:spTree>
    <p:extLst>
      <p:ext uri="{BB962C8B-B14F-4D97-AF65-F5344CB8AC3E}">
        <p14:creationId xmlns:p14="http://schemas.microsoft.com/office/powerpoint/2010/main" val="358145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microsoft.com/office/2007/relationships/hdphoto" Target="../media/hdphoto4.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xml"/><Relationship Id="rId6" Type="http://schemas.microsoft.com/office/2007/relationships/hdphoto" Target="../media/hdphoto9.wdp"/><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5" Type="http://schemas.microsoft.com/office/2007/relationships/hdphoto" Target="../media/hdphoto10.wdp"/><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microsoft.com/office/2007/relationships/hdphoto" Target="../media/hdphoto12.wdp"/><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8.png"/><Relationship Id="rId4" Type="http://schemas.microsoft.com/office/2007/relationships/hdphoto" Target="../media/hdphoto13.wdp"/></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060F9A3-7B3D-45EE-9F0A-FD7FE78F0E08}"/>
              </a:ext>
            </a:extLst>
          </p:cNvPr>
          <p:cNvSpPr txBox="1"/>
          <p:nvPr/>
        </p:nvSpPr>
        <p:spPr>
          <a:xfrm>
            <a:off x="0" y="2522495"/>
            <a:ext cx="12192000" cy="1569660"/>
          </a:xfrm>
          <a:prstGeom prst="rect">
            <a:avLst/>
          </a:prstGeom>
          <a:noFill/>
        </p:spPr>
        <p:txBody>
          <a:bodyPr wrap="square" rtlCol="0">
            <a:spAutoFit/>
          </a:bodyPr>
          <a:lstStyle/>
          <a:p>
            <a:pPr algn="ctr"/>
            <a:r>
              <a:rPr lang="en-IN" sz="3200" dirty="0">
                <a:solidFill>
                  <a:srgbClr val="7030A0"/>
                </a:solidFill>
                <a:latin typeface="Arial Black" panose="020B0A04020102020204" pitchFamily="34" charset="0"/>
                <a:cs typeface="Aldhabi" panose="01000000000000000000" pitchFamily="2" charset="-78"/>
              </a:rPr>
              <a:t>REMDESIVIR</a:t>
            </a:r>
          </a:p>
          <a:p>
            <a:pPr algn="ctr"/>
            <a:r>
              <a:rPr lang="en-IN" sz="3200" dirty="0">
                <a:solidFill>
                  <a:srgbClr val="7030A0"/>
                </a:solidFill>
                <a:latin typeface="Arial Black" panose="020B0A04020102020204" pitchFamily="34" charset="0"/>
                <a:cs typeface="Aldhabi" panose="01000000000000000000" pitchFamily="2" charset="-78"/>
              </a:rPr>
              <a:t>CLINICAL EVIDENCE IN COVID-19</a:t>
            </a:r>
          </a:p>
          <a:p>
            <a:pPr algn="ctr"/>
            <a:endParaRPr lang="en-IN" sz="3200" dirty="0">
              <a:solidFill>
                <a:srgbClr val="7030A0"/>
              </a:solidFill>
              <a:latin typeface="Arial Black" panose="020B0A04020102020204" pitchFamily="34" charset="0"/>
              <a:cs typeface="Aldhabi" panose="01000000000000000000" pitchFamily="2" charset="-78"/>
            </a:endParaRPr>
          </a:p>
        </p:txBody>
      </p:sp>
      <p:pic>
        <p:nvPicPr>
          <p:cNvPr id="11" name="Picture 10" descr="A close up of a logo&#10;&#10;Description automatically generated">
            <a:extLst>
              <a:ext uri="{FF2B5EF4-FFF2-40B4-BE49-F238E27FC236}">
                <a16:creationId xmlns:a16="http://schemas.microsoft.com/office/drawing/2014/main" id="{0980F4AB-AE0E-464F-A809-C88D53845341}"/>
              </a:ext>
            </a:extLst>
          </p:cNvPr>
          <p:cNvPicPr>
            <a:picLocks noChangeAspect="1"/>
          </p:cNvPicPr>
          <p:nvPr/>
        </p:nvPicPr>
        <p:blipFill>
          <a:blip r:embed="rId3"/>
          <a:stretch>
            <a:fillRect/>
          </a:stretch>
        </p:blipFill>
        <p:spPr>
          <a:xfrm>
            <a:off x="10717988" y="60479"/>
            <a:ext cx="1437882" cy="565138"/>
          </a:xfrm>
          <a:prstGeom prst="rect">
            <a:avLst/>
          </a:prstGeom>
        </p:spPr>
      </p:pic>
      <p:pic>
        <p:nvPicPr>
          <p:cNvPr id="2" name="Picture 1">
            <a:extLst>
              <a:ext uri="{FF2B5EF4-FFF2-40B4-BE49-F238E27FC236}">
                <a16:creationId xmlns:a16="http://schemas.microsoft.com/office/drawing/2014/main" id="{8C4460F6-C492-4646-90A5-E8EF1CF1D6C5}"/>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bright="40000" contrast="-20000"/>
                    </a14:imgEffect>
                  </a14:imgLayer>
                </a14:imgProps>
              </a:ext>
            </a:extLst>
          </a:blip>
          <a:stretch>
            <a:fillRect/>
          </a:stretch>
        </p:blipFill>
        <p:spPr>
          <a:xfrm>
            <a:off x="0" y="4248150"/>
            <a:ext cx="12192000" cy="2609850"/>
          </a:xfrm>
          <a:prstGeom prst="rect">
            <a:avLst/>
          </a:prstGeom>
        </p:spPr>
      </p:pic>
    </p:spTree>
    <p:custDataLst>
      <p:tags r:id="rId1"/>
    </p:custDataLst>
    <p:extLst>
      <p:ext uri="{BB962C8B-B14F-4D97-AF65-F5344CB8AC3E}">
        <p14:creationId xmlns:p14="http://schemas.microsoft.com/office/powerpoint/2010/main" val="376689501"/>
      </p:ext>
    </p:extLst>
  </p:cSld>
  <p:clrMapOvr>
    <a:masterClrMapping/>
  </p:clrMapOvr>
  <mc:AlternateContent xmlns:mc="http://schemas.openxmlformats.org/markup-compatibility/2006" xmlns:p14="http://schemas.microsoft.com/office/powerpoint/2010/main">
    <mc:Choice Requires="p14">
      <p:transition spd="slow" p14:dur="2000" advTm="6719"/>
    </mc:Choice>
    <mc:Fallback xmlns="">
      <p:transition spd="slow" advTm="6719"/>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553C8-8184-407B-BC93-62DBB51DEDED}"/>
              </a:ext>
            </a:extLst>
          </p:cNvPr>
          <p:cNvSpPr/>
          <p:nvPr/>
        </p:nvSpPr>
        <p:spPr>
          <a:xfrm>
            <a:off x="998220" y="382395"/>
            <a:ext cx="10195560" cy="1200329"/>
          </a:xfrm>
          <a:prstGeom prst="rect">
            <a:avLst/>
          </a:prstGeom>
        </p:spPr>
        <p:txBody>
          <a:bodyPr wrap="square">
            <a:spAutoFit/>
          </a:bodyPr>
          <a:lstStyle/>
          <a:p>
            <a:pPr algn="ctr"/>
            <a:r>
              <a:rPr lang="en-US" sz="3600" dirty="0">
                <a:solidFill>
                  <a:srgbClr val="7030A0"/>
                </a:solidFill>
                <a:latin typeface="Arial Black" panose="020B0A04020102020204" pitchFamily="34" charset="0"/>
                <a:cs typeface="Aldhabi" panose="01000000000000000000" pitchFamily="2" charset="-78"/>
              </a:rPr>
              <a:t>NIAID ACTT-1 : Patient Baseline Characteristics</a:t>
            </a:r>
            <a:endParaRPr lang="en-IN" sz="3600" dirty="0">
              <a:solidFill>
                <a:srgbClr val="7030A0"/>
              </a:solidFill>
              <a:latin typeface="Arial Black" panose="020B0A04020102020204" pitchFamily="34" charset="0"/>
              <a:cs typeface="Aldhabi" panose="01000000000000000000" pitchFamily="2" charset="-78"/>
            </a:endParaRPr>
          </a:p>
        </p:txBody>
      </p:sp>
      <p:graphicFrame>
        <p:nvGraphicFramePr>
          <p:cNvPr id="8" name="Group 3">
            <a:extLst>
              <a:ext uri="{FF2B5EF4-FFF2-40B4-BE49-F238E27FC236}">
                <a16:creationId xmlns:a16="http://schemas.microsoft.com/office/drawing/2014/main" id="{B9774C96-B3D5-4D54-B5E5-11DBC851F18C}"/>
              </a:ext>
            </a:extLst>
          </p:cNvPr>
          <p:cNvGraphicFramePr>
            <a:graphicFrameLocks/>
          </p:cNvGraphicFramePr>
          <p:nvPr>
            <p:extLst>
              <p:ext uri="{D42A27DB-BD31-4B8C-83A1-F6EECF244321}">
                <p14:modId xmlns:p14="http://schemas.microsoft.com/office/powerpoint/2010/main" val="4185856616"/>
              </p:ext>
            </p:extLst>
          </p:nvPr>
        </p:nvGraphicFramePr>
        <p:xfrm>
          <a:off x="719138" y="1609794"/>
          <a:ext cx="10736262" cy="4186285"/>
        </p:xfrm>
        <a:graphic>
          <a:graphicData uri="http://schemas.openxmlformats.org/drawingml/2006/table">
            <a:tbl>
              <a:tblPr/>
              <a:tblGrid>
                <a:gridCol w="3508758">
                  <a:extLst>
                    <a:ext uri="{9D8B030D-6E8A-4147-A177-3AD203B41FA5}">
                      <a16:colId xmlns:a16="http://schemas.microsoft.com/office/drawing/2014/main" val="20000"/>
                    </a:ext>
                  </a:extLst>
                </a:gridCol>
                <a:gridCol w="2054615">
                  <a:extLst>
                    <a:ext uri="{9D8B030D-6E8A-4147-A177-3AD203B41FA5}">
                      <a16:colId xmlns:a16="http://schemas.microsoft.com/office/drawing/2014/main" val="20001"/>
                    </a:ext>
                  </a:extLst>
                </a:gridCol>
                <a:gridCol w="2602546">
                  <a:extLst>
                    <a:ext uri="{9D8B030D-6E8A-4147-A177-3AD203B41FA5}">
                      <a16:colId xmlns:a16="http://schemas.microsoft.com/office/drawing/2014/main" val="20002"/>
                    </a:ext>
                  </a:extLst>
                </a:gridCol>
                <a:gridCol w="2570343">
                  <a:extLst>
                    <a:ext uri="{9D8B030D-6E8A-4147-A177-3AD203B41FA5}">
                      <a16:colId xmlns:a16="http://schemas.microsoft.com/office/drawing/2014/main" val="20003"/>
                    </a:ext>
                  </a:extLst>
                </a:gridCol>
              </a:tblGrid>
              <a:tr h="3962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600" b="1" i="0" u="none" strike="noStrike" cap="none" normalizeH="0" baseline="0" dirty="0">
                          <a:ln>
                            <a:noFill/>
                          </a:ln>
                          <a:solidFill>
                            <a:schemeClr val="bg1"/>
                          </a:solidFill>
                          <a:effectLst/>
                          <a:latin typeface="Calibri" panose="020F0502020204030204" pitchFamily="34" charset="0"/>
                        </a:rPr>
                        <a:t>Characteristic</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Calibri" panose="020F0502020204030204" pitchFamily="34" charset="0"/>
                        </a:rPr>
                        <a:t>All</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Calibri" panose="020F0502020204030204" pitchFamily="34" charset="0"/>
                        </a:rPr>
                        <a:t>(N = 1063)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Calibri" panose="020F0502020204030204" pitchFamily="34" charset="0"/>
                        </a:rPr>
                        <a:t>Remdesivir</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Calibri" panose="020F0502020204030204" pitchFamily="34" charset="0"/>
                        </a:rPr>
                        <a:t>(n = 541)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Calibri" panose="020F0502020204030204" pitchFamily="34" charset="0"/>
                        </a:rPr>
                        <a:t>Placebo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1" i="0" u="none" strike="noStrike" cap="none" normalizeH="0" baseline="0" dirty="0">
                          <a:ln>
                            <a:noFill/>
                          </a:ln>
                          <a:solidFill>
                            <a:schemeClr val="bg1"/>
                          </a:solidFill>
                          <a:effectLst/>
                          <a:latin typeface="Calibri" panose="020F0502020204030204" pitchFamily="34" charset="0"/>
                        </a:rPr>
                        <a:t>(n = 522)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1"/>
                  </a:ext>
                </a:extLst>
              </a:tr>
              <a:tr h="45411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Mean age, </a:t>
                      </a:r>
                      <a:r>
                        <a:rPr kumimoji="0" lang="en-US" sz="1600" b="0" i="0" u="none" strike="noStrike" kern="1200" cap="none" normalizeH="0" baseline="0" dirty="0" err="1">
                          <a:ln>
                            <a:noFill/>
                          </a:ln>
                          <a:solidFill>
                            <a:schemeClr val="bg2">
                              <a:lumMod val="10000"/>
                            </a:schemeClr>
                          </a:solidFill>
                          <a:effectLst/>
                          <a:latin typeface="Calibri" panose="020F0502020204030204" pitchFamily="34" charset="0"/>
                          <a:ea typeface="+mn-ea"/>
                          <a:cs typeface="Calibri" panose="020F0502020204030204" pitchFamily="34" charset="0"/>
                        </a:rPr>
                        <a:t>yrs</a:t>
                      </a: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 (SD)</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58.9 (15.0)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58.6 (14.6)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59.2 (15.4)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930966233"/>
                  </a:ext>
                </a:extLst>
              </a:tr>
              <a:tr h="44026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Male sex,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684 (64.3)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352 (65.1)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332 (63.6)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802246496"/>
                  </a:ext>
                </a:extLst>
              </a:tr>
              <a:tr h="3962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Median time from symptom onset to randomization, days</a:t>
                      </a:r>
                      <a:r>
                        <a:rPr kumimoji="0" lang="en-US" sz="1600" b="0" i="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rPr>
                        <a:t>* </a:t>
                      </a: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(IQR) </a:t>
                      </a:r>
                      <a:endParaRPr kumimoji="0" lang="en-US" sz="1600" b="0" i="0" u="none" strike="noStrike" cap="none" normalizeH="0" baseline="30000" dirty="0">
                        <a:ln>
                          <a:noFill/>
                        </a:ln>
                        <a:solidFill>
                          <a:schemeClr val="bg2">
                            <a:lumMod val="10000"/>
                          </a:schemeClr>
                        </a:solidFill>
                        <a:effectLst/>
                        <a:latin typeface="Calibri" panose="020F0502020204030204" pitchFamily="34" charset="0"/>
                        <a:cs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(6-12)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(6-12)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 (7-13)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3"/>
                  </a:ext>
                </a:extLst>
              </a:tr>
              <a:tr h="3962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Number of comorbidities, n/N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0</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 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193/920 (21.0)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248/920 (27.0)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479/920 (52.1)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91/467 (19.5)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131/467 (28.1)</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245/467 (52.5)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102/453 (22.5)</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117/453 (25.8)</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234/453 (51.7)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4253375588"/>
                  </a:ext>
                </a:extLst>
              </a:tr>
              <a:tr h="3962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Comorbidities, n/N (%)</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Hypertension</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Obesity</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600" b="0" i="0" u="none" strike="noStrike" kern="1200" cap="none" normalizeH="0" baseline="0" dirty="0">
                          <a:ln>
                            <a:noFill/>
                          </a:ln>
                          <a:solidFill>
                            <a:schemeClr val="bg2">
                              <a:lumMod val="10000"/>
                            </a:schemeClr>
                          </a:solidFill>
                          <a:effectLst/>
                          <a:latin typeface="Calibri" panose="020F0502020204030204" pitchFamily="34" charset="0"/>
                          <a:ea typeface="+mn-ea"/>
                          <a:cs typeface="Calibri" panose="020F0502020204030204" pitchFamily="34" charset="0"/>
                        </a:rPr>
                        <a:t>Type II Diabetes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460/928 (49.6)</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342/925 (37.0)</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275/927 (29.7)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231/469 (49.3)</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177/469 (37.7) </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144/470 (30.6)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229/459 (49.9)</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165/456 (36.2)</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131/457 (28.7)</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686222841"/>
                  </a:ext>
                </a:extLst>
              </a:tr>
            </a:tbl>
          </a:graphicData>
        </a:graphic>
      </p:graphicFrame>
      <p:sp>
        <p:nvSpPr>
          <p:cNvPr id="9" name="TextBox 8">
            <a:extLst>
              <a:ext uri="{FF2B5EF4-FFF2-40B4-BE49-F238E27FC236}">
                <a16:creationId xmlns:a16="http://schemas.microsoft.com/office/drawing/2014/main" id="{B617ED72-96BD-44B9-8C86-1123C391ECC3}"/>
              </a:ext>
            </a:extLst>
          </p:cNvPr>
          <p:cNvSpPr txBox="1"/>
          <p:nvPr/>
        </p:nvSpPr>
        <p:spPr bwMode="auto">
          <a:xfrm>
            <a:off x="705498" y="5822107"/>
            <a:ext cx="10736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0"/>
              </a:spcBef>
              <a:spcAft>
                <a:spcPct val="0"/>
              </a:spcAft>
            </a:pPr>
            <a:r>
              <a:rPr lang="en-US" sz="1400" dirty="0">
                <a:solidFill>
                  <a:srgbClr val="000000"/>
                </a:solidFill>
                <a:cs typeface="Arial" panose="020B0604020202020204" pitchFamily="34" charset="0"/>
              </a:rPr>
              <a:t>*As of April 28, 2020, symptom onset data were missing for 15 patients; coexisting conditions data </a:t>
            </a:r>
          </a:p>
          <a:p>
            <a:pPr eaLnBrk="0" fontAlgn="base" hangingPunct="0">
              <a:spcBef>
                <a:spcPct val="0"/>
              </a:spcBef>
              <a:spcAft>
                <a:spcPct val="0"/>
              </a:spcAft>
            </a:pPr>
            <a:r>
              <a:rPr lang="en-US" sz="1400" dirty="0">
                <a:solidFill>
                  <a:srgbClr val="000000"/>
                </a:solidFill>
                <a:cs typeface="Arial" panose="020B0604020202020204" pitchFamily="34" charset="0"/>
              </a:rPr>
              <a:t>were missing for 133 patients and were incomplete for 10 patients</a:t>
            </a:r>
            <a:r>
              <a:rPr lang="en-US" sz="1400" b="1" dirty="0">
                <a:solidFill>
                  <a:srgbClr val="000000"/>
                </a:solidFill>
                <a:cs typeface="Arial" panose="020B0604020202020204" pitchFamily="34" charset="0"/>
              </a:rPr>
              <a:t>.</a:t>
            </a:r>
            <a:r>
              <a:rPr lang="en-US" sz="1400" dirty="0">
                <a:solidFill>
                  <a:srgbClr val="000000"/>
                </a:solidFill>
                <a:cs typeface="Arial" panose="020B0604020202020204" pitchFamily="34" charset="0"/>
              </a:rPr>
              <a:t>  </a:t>
            </a:r>
          </a:p>
        </p:txBody>
      </p:sp>
      <p:sp>
        <p:nvSpPr>
          <p:cNvPr id="10" name="Text Box 11">
            <a:extLst>
              <a:ext uri="{FF2B5EF4-FFF2-40B4-BE49-F238E27FC236}">
                <a16:creationId xmlns:a16="http://schemas.microsoft.com/office/drawing/2014/main" id="{51BC5754-E7D5-4D64-854C-34FB41BD94DD}"/>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200" dirty="0" err="1">
                <a:solidFill>
                  <a:srgbClr val="455560"/>
                </a:solidFill>
                <a:latin typeface="Calibri" panose="020F0502020204030204" pitchFamily="34" charset="0"/>
                <a:cs typeface="Arial" panose="020B0604020202020204" pitchFamily="34" charset="0"/>
              </a:rPr>
              <a:t>Beigel</a:t>
            </a:r>
            <a:r>
              <a:rPr lang="en-US" altLang="en-US" sz="1200" dirty="0">
                <a:solidFill>
                  <a:srgbClr val="455560"/>
                </a:solidFill>
                <a:latin typeface="Calibri" panose="020F0502020204030204" pitchFamily="34" charset="0"/>
                <a:cs typeface="Arial" panose="020B0604020202020204" pitchFamily="34" charset="0"/>
              </a:rPr>
              <a:t>. NEJM. 2020;[</a:t>
            </a:r>
            <a:r>
              <a:rPr lang="en-US" altLang="en-US" sz="1200" b="1" dirty="0" err="1">
                <a:solidFill>
                  <a:srgbClr val="455560"/>
                </a:solidFill>
                <a:latin typeface="Calibri" panose="020F0502020204030204" pitchFamily="34" charset="0"/>
                <a:cs typeface="Arial" panose="020B0604020202020204" pitchFamily="34" charset="0"/>
              </a:rPr>
              <a:t>E</a:t>
            </a:r>
            <a:r>
              <a:rPr lang="en-US" altLang="en-US" sz="1200" dirty="0" err="1">
                <a:solidFill>
                  <a:srgbClr val="455560"/>
                </a:solidFill>
                <a:latin typeface="Calibri" panose="020F0502020204030204" pitchFamily="34" charset="0"/>
                <a:cs typeface="Arial" panose="020B0604020202020204" pitchFamily="34" charset="0"/>
              </a:rPr>
              <a:t>pub</a:t>
            </a:r>
            <a:r>
              <a:rPr lang="en-US" altLang="en-US" sz="1200" dirty="0">
                <a:solidFill>
                  <a:srgbClr val="455560"/>
                </a:solidFill>
                <a:latin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452876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553C8-8184-407B-BC93-62DBB51DEDED}"/>
              </a:ext>
            </a:extLst>
          </p:cNvPr>
          <p:cNvSpPr/>
          <p:nvPr/>
        </p:nvSpPr>
        <p:spPr>
          <a:xfrm>
            <a:off x="998220" y="382395"/>
            <a:ext cx="10195560" cy="646331"/>
          </a:xfrm>
          <a:prstGeom prst="rect">
            <a:avLst/>
          </a:prstGeom>
        </p:spPr>
        <p:txBody>
          <a:bodyPr wrap="square">
            <a:spAutoFit/>
          </a:bodyPr>
          <a:lstStyle/>
          <a:p>
            <a:pPr algn="ctr"/>
            <a:r>
              <a:rPr lang="en-US" sz="3600" dirty="0">
                <a:solidFill>
                  <a:srgbClr val="7030A0"/>
                </a:solidFill>
                <a:latin typeface="Arial Black" panose="020B0A04020102020204" pitchFamily="34" charset="0"/>
                <a:cs typeface="Aldhabi" panose="01000000000000000000" pitchFamily="2" charset="-78"/>
              </a:rPr>
              <a:t>NIAID ACTT-1 : Baseline Ordinal Score</a:t>
            </a:r>
            <a:endParaRPr lang="en-IN" sz="3600" dirty="0">
              <a:solidFill>
                <a:srgbClr val="7030A0"/>
              </a:solidFill>
              <a:latin typeface="Arial Black" panose="020B0A04020102020204" pitchFamily="34" charset="0"/>
              <a:cs typeface="Aldhabi" panose="01000000000000000000" pitchFamily="2" charset="-78"/>
            </a:endParaRPr>
          </a:p>
        </p:txBody>
      </p:sp>
      <p:graphicFrame>
        <p:nvGraphicFramePr>
          <p:cNvPr id="7" name="Table 6">
            <a:extLst>
              <a:ext uri="{FF2B5EF4-FFF2-40B4-BE49-F238E27FC236}">
                <a16:creationId xmlns:a16="http://schemas.microsoft.com/office/drawing/2014/main" id="{2CE21D2B-DF32-45B9-ABB6-160F3B8B062C}"/>
              </a:ext>
            </a:extLst>
          </p:cNvPr>
          <p:cNvGraphicFramePr>
            <a:graphicFrameLocks noGrp="1"/>
          </p:cNvGraphicFramePr>
          <p:nvPr>
            <p:extLst>
              <p:ext uri="{D42A27DB-BD31-4B8C-83A1-F6EECF244321}">
                <p14:modId xmlns:p14="http://schemas.microsoft.com/office/powerpoint/2010/main" val="4034217849"/>
              </p:ext>
            </p:extLst>
          </p:nvPr>
        </p:nvGraphicFramePr>
        <p:xfrm>
          <a:off x="709796" y="1200354"/>
          <a:ext cx="10772590" cy="4815936"/>
        </p:xfrm>
        <a:graphic>
          <a:graphicData uri="http://schemas.openxmlformats.org/drawingml/2006/table">
            <a:tbl>
              <a:tblPr/>
              <a:tblGrid>
                <a:gridCol w="3520631">
                  <a:extLst>
                    <a:ext uri="{9D8B030D-6E8A-4147-A177-3AD203B41FA5}">
                      <a16:colId xmlns:a16="http://schemas.microsoft.com/office/drawing/2014/main" val="2895934809"/>
                    </a:ext>
                  </a:extLst>
                </a:gridCol>
                <a:gridCol w="2061567">
                  <a:extLst>
                    <a:ext uri="{9D8B030D-6E8A-4147-A177-3AD203B41FA5}">
                      <a16:colId xmlns:a16="http://schemas.microsoft.com/office/drawing/2014/main" val="123947959"/>
                    </a:ext>
                  </a:extLst>
                </a:gridCol>
                <a:gridCol w="2611352">
                  <a:extLst>
                    <a:ext uri="{9D8B030D-6E8A-4147-A177-3AD203B41FA5}">
                      <a16:colId xmlns:a16="http://schemas.microsoft.com/office/drawing/2014/main" val="3386562788"/>
                    </a:ext>
                  </a:extLst>
                </a:gridCol>
                <a:gridCol w="2579040">
                  <a:extLst>
                    <a:ext uri="{9D8B030D-6E8A-4147-A177-3AD203B41FA5}">
                      <a16:colId xmlns:a16="http://schemas.microsoft.com/office/drawing/2014/main" val="14764913"/>
                    </a:ext>
                  </a:extLst>
                </a:gridCol>
              </a:tblGrid>
              <a:tr h="61948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2000" b="1" i="0" u="none" strike="noStrike" cap="none" normalizeH="0" baseline="0" dirty="0">
                          <a:ln>
                            <a:noFill/>
                          </a:ln>
                          <a:solidFill>
                            <a:schemeClr val="bg1"/>
                          </a:solidFill>
                          <a:effectLst/>
                          <a:latin typeface="Calibri" panose="020F0502020204030204" pitchFamily="34" charset="0"/>
                        </a:rPr>
                        <a:t>Ordinal Scale Score, n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bg1"/>
                          </a:solidFill>
                          <a:effectLst/>
                          <a:latin typeface="Calibri" panose="020F0502020204030204" pitchFamily="34" charset="0"/>
                        </a:rPr>
                        <a:t>All</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bg1"/>
                          </a:solidFill>
                          <a:effectLst/>
                          <a:latin typeface="Calibri" panose="020F0502020204030204" pitchFamily="34" charset="0"/>
                        </a:rPr>
                        <a:t>(N = 1063)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bg1"/>
                          </a:solidFill>
                          <a:effectLst/>
                          <a:latin typeface="Calibri" panose="020F0502020204030204" pitchFamily="34" charset="0"/>
                        </a:rPr>
                        <a:t>Remdesivir</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bg1"/>
                          </a:solidFill>
                          <a:effectLst/>
                          <a:latin typeface="Calibri" panose="020F0502020204030204" pitchFamily="34" charset="0"/>
                        </a:rPr>
                        <a:t>(n = 541)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bg1"/>
                          </a:solidFill>
                          <a:effectLst/>
                          <a:latin typeface="Calibri" panose="020F0502020204030204" pitchFamily="34" charset="0"/>
                        </a:rPr>
                        <a:t>Placebo</a:t>
                      </a:r>
                    </a:p>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1" i="0" u="none" strike="noStrike" cap="none" normalizeH="0" baseline="0" dirty="0">
                          <a:ln>
                            <a:noFill/>
                          </a:ln>
                          <a:solidFill>
                            <a:schemeClr val="bg1"/>
                          </a:solidFill>
                          <a:effectLst/>
                          <a:latin typeface="Calibri" panose="020F0502020204030204" pitchFamily="34" charset="0"/>
                        </a:rPr>
                        <a:t>(n = 522)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842535604"/>
                  </a:ext>
                </a:extLst>
              </a:tr>
              <a:tr h="8888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4 -  Hospitalized, not requiring supplemental oxygen, requiring ongoing medical care*</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127 (11.9)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67 (12.4)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60 (11.5)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4166643958"/>
                  </a:ext>
                </a:extLst>
              </a:tr>
              <a:tr h="61948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5 - Hospitalized, requiring supplemental oxygen</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421 (39.6)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222 (41.0)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199 (38.1)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3513532322"/>
                  </a:ext>
                </a:extLst>
              </a:tr>
              <a:tr h="8888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6 -  Hospitalized, receiving noninvasive ventilation or high-flow oxygen devices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197 (18.5)</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98 (18.1)</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99 (19.0)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566538766"/>
                  </a:ext>
                </a:extLst>
              </a:tr>
              <a:tr h="88882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7 -  Hospitalized, receiving invasive mechanical ventilation or ECMO</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272 (25.6)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125 (23.1)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147 (28.2)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567918166"/>
                  </a:ext>
                </a:extLst>
              </a:tr>
              <a:tr h="35015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Baseline score missing</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46 (4.3)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29 (5.4) </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cs typeface="Calibri" panose="020F0502020204030204" pitchFamily="34" charset="0"/>
                        </a:rPr>
                        <a:t>17 (3.3)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2713503954"/>
                  </a:ext>
                </a:extLst>
              </a:tr>
            </a:tbl>
          </a:graphicData>
        </a:graphic>
      </p:graphicFrame>
      <p:sp>
        <p:nvSpPr>
          <p:cNvPr id="8" name="Text Box 11">
            <a:extLst>
              <a:ext uri="{FF2B5EF4-FFF2-40B4-BE49-F238E27FC236}">
                <a16:creationId xmlns:a16="http://schemas.microsoft.com/office/drawing/2014/main" id="{C3064238-0EDF-40AE-890F-6256229127F7}"/>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200" dirty="0" err="1">
                <a:solidFill>
                  <a:srgbClr val="455560"/>
                </a:solidFill>
                <a:latin typeface="Calibri" panose="020F0502020204030204" pitchFamily="34" charset="0"/>
                <a:cs typeface="Arial" panose="020B0604020202020204" pitchFamily="34" charset="0"/>
              </a:rPr>
              <a:t>Beigel</a:t>
            </a:r>
            <a:r>
              <a:rPr lang="en-US" altLang="en-US" sz="1200" dirty="0">
                <a:solidFill>
                  <a:srgbClr val="455560"/>
                </a:solidFill>
                <a:latin typeface="Calibri" panose="020F0502020204030204" pitchFamily="34" charset="0"/>
                <a:cs typeface="Arial" panose="020B0604020202020204" pitchFamily="34" charset="0"/>
              </a:rPr>
              <a:t>. NEJM. 2020;[</a:t>
            </a:r>
            <a:r>
              <a:rPr lang="en-US" altLang="en-US" sz="1200" b="1" dirty="0" err="1">
                <a:solidFill>
                  <a:srgbClr val="455560"/>
                </a:solidFill>
                <a:latin typeface="Calibri" panose="020F0502020204030204" pitchFamily="34" charset="0"/>
                <a:cs typeface="Arial" panose="020B0604020202020204" pitchFamily="34" charset="0"/>
              </a:rPr>
              <a:t>E</a:t>
            </a:r>
            <a:r>
              <a:rPr lang="en-US" altLang="en-US" sz="1200" dirty="0" err="1">
                <a:solidFill>
                  <a:srgbClr val="455560"/>
                </a:solidFill>
                <a:latin typeface="Calibri" panose="020F0502020204030204" pitchFamily="34" charset="0"/>
                <a:cs typeface="Arial" panose="020B0604020202020204" pitchFamily="34" charset="0"/>
              </a:rPr>
              <a:t>pub</a:t>
            </a:r>
            <a:r>
              <a:rPr lang="en-US" altLang="en-US" sz="1200" dirty="0">
                <a:solidFill>
                  <a:srgbClr val="455560"/>
                </a:solidFill>
                <a:latin typeface="Calibri" panose="020F0502020204030204" pitchFamily="34" charset="0"/>
                <a:cs typeface="Arial" panose="020B0604020202020204" pitchFamily="34" charset="0"/>
              </a:rPr>
              <a:t>]</a:t>
            </a:r>
          </a:p>
        </p:txBody>
      </p:sp>
      <p:sp>
        <p:nvSpPr>
          <p:cNvPr id="9" name="TextBox 8">
            <a:extLst>
              <a:ext uri="{FF2B5EF4-FFF2-40B4-BE49-F238E27FC236}">
                <a16:creationId xmlns:a16="http://schemas.microsoft.com/office/drawing/2014/main" id="{73808ECD-2953-45B1-AEAB-7A4EA5DB594D}"/>
              </a:ext>
            </a:extLst>
          </p:cNvPr>
          <p:cNvSpPr txBox="1"/>
          <p:nvPr/>
        </p:nvSpPr>
        <p:spPr bwMode="auto">
          <a:xfrm>
            <a:off x="709797" y="6037255"/>
            <a:ext cx="26520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eaLnBrk="0" fontAlgn="base" hangingPunct="0">
              <a:spcBef>
                <a:spcPct val="50000"/>
              </a:spcBef>
              <a:spcAft>
                <a:spcPct val="0"/>
              </a:spcAft>
            </a:pPr>
            <a:r>
              <a:rPr lang="en-US" dirty="0">
                <a:solidFill>
                  <a:srgbClr val="000000"/>
                </a:solidFill>
                <a:cs typeface="Arial" panose="020B0604020202020204" pitchFamily="34" charset="0"/>
              </a:rPr>
              <a:t>*</a:t>
            </a:r>
            <a:r>
              <a:rPr lang="en-US" sz="1400" dirty="0">
                <a:solidFill>
                  <a:srgbClr val="455560">
                    <a:lumMod val="10000"/>
                  </a:srgbClr>
                </a:solidFill>
                <a:cs typeface="Calibri" panose="020F0502020204030204" pitchFamily="34" charset="0"/>
              </a:rPr>
              <a:t>COVID-19-related or otherwise</a:t>
            </a:r>
            <a:r>
              <a:rPr lang="en-US" dirty="0">
                <a:solidFill>
                  <a:srgbClr val="455560">
                    <a:lumMod val="10000"/>
                  </a:srgbClr>
                </a:solidFill>
                <a:cs typeface="Calibri" panose="020F0502020204030204" pitchFamily="34" charset="0"/>
              </a:rPr>
              <a:t>.</a:t>
            </a:r>
            <a:endParaRPr 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1199118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1557F760-6D97-4D01-A5BA-95B13564F5B4}"/>
              </a:ext>
            </a:extLst>
          </p:cNvPr>
          <p:cNvSpPr/>
          <p:nvPr/>
        </p:nvSpPr>
        <p:spPr>
          <a:xfrm>
            <a:off x="5513736" y="2898866"/>
            <a:ext cx="1730684" cy="474009"/>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rPr>
              <a:t>Faster recovery</a:t>
            </a:r>
          </a:p>
        </p:txBody>
      </p:sp>
      <p:sp>
        <p:nvSpPr>
          <p:cNvPr id="7" name="Rectangle 6">
            <a:extLst>
              <a:ext uri="{FF2B5EF4-FFF2-40B4-BE49-F238E27FC236}">
                <a16:creationId xmlns:a16="http://schemas.microsoft.com/office/drawing/2014/main" id="{D719DE22-CC16-43B5-B9F6-62D17CCA9275}"/>
              </a:ext>
            </a:extLst>
          </p:cNvPr>
          <p:cNvSpPr/>
          <p:nvPr/>
        </p:nvSpPr>
        <p:spPr>
          <a:xfrm>
            <a:off x="3120285" y="687195"/>
            <a:ext cx="5955605" cy="646331"/>
          </a:xfrm>
          <a:prstGeom prst="rect">
            <a:avLst/>
          </a:prstGeom>
        </p:spPr>
        <p:txBody>
          <a:bodyPr wrap="none">
            <a:spAutoFit/>
          </a:bodyPr>
          <a:lstStyle/>
          <a:p>
            <a:pPr algn="ctr"/>
            <a:r>
              <a:rPr lang="en-US" sz="3600" dirty="0">
                <a:solidFill>
                  <a:srgbClr val="7030A0"/>
                </a:solidFill>
                <a:latin typeface="Arial Black" panose="020B0A04020102020204" pitchFamily="34" charset="0"/>
                <a:cs typeface="Aldhabi" panose="01000000000000000000" pitchFamily="2" charset="-78"/>
              </a:rPr>
              <a:t>NIAID ACTT-1 : Results</a:t>
            </a:r>
            <a:endParaRPr lang="en-IN" sz="3600" dirty="0">
              <a:solidFill>
                <a:srgbClr val="7030A0"/>
              </a:solidFill>
              <a:latin typeface="Arial Black" panose="020B0A04020102020204" pitchFamily="34" charset="0"/>
              <a:cs typeface="Aldhabi" panose="01000000000000000000" pitchFamily="2" charset="-78"/>
            </a:endParaRPr>
          </a:p>
        </p:txBody>
      </p:sp>
      <p:sp>
        <p:nvSpPr>
          <p:cNvPr id="9" name="Rectangle: Rounded Corners 8">
            <a:extLst>
              <a:ext uri="{FF2B5EF4-FFF2-40B4-BE49-F238E27FC236}">
                <a16:creationId xmlns:a16="http://schemas.microsoft.com/office/drawing/2014/main" id="{C1340426-680F-4E7F-B0E6-B702D30BC9DC}"/>
              </a:ext>
            </a:extLst>
          </p:cNvPr>
          <p:cNvSpPr/>
          <p:nvPr/>
        </p:nvSpPr>
        <p:spPr>
          <a:xfrm>
            <a:off x="591813" y="1624476"/>
            <a:ext cx="6677146" cy="590703"/>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dirty="0">
                <a:solidFill>
                  <a:schemeClr val="tx1">
                    <a:lumMod val="65000"/>
                    <a:lumOff val="35000"/>
                  </a:schemeClr>
                </a:solidFill>
              </a:rPr>
              <a:t>Preliminary results from 1059 patients</a:t>
            </a:r>
          </a:p>
        </p:txBody>
      </p:sp>
      <p:sp>
        <p:nvSpPr>
          <p:cNvPr id="10" name="Rectangle: Rounded Corners 9">
            <a:extLst>
              <a:ext uri="{FF2B5EF4-FFF2-40B4-BE49-F238E27FC236}">
                <a16:creationId xmlns:a16="http://schemas.microsoft.com/office/drawing/2014/main" id="{515C5635-158D-4448-BE05-84D6D33B215C}"/>
              </a:ext>
            </a:extLst>
          </p:cNvPr>
          <p:cNvSpPr/>
          <p:nvPr/>
        </p:nvSpPr>
        <p:spPr>
          <a:xfrm>
            <a:off x="99095" y="3519280"/>
            <a:ext cx="1588168" cy="1159437"/>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65000"/>
                    <a:lumOff val="35000"/>
                  </a:schemeClr>
                </a:solidFill>
              </a:rPr>
              <a:t>Median time to recovery</a:t>
            </a:r>
          </a:p>
        </p:txBody>
      </p:sp>
      <p:pic>
        <p:nvPicPr>
          <p:cNvPr id="2" name="Picture 1">
            <a:extLst>
              <a:ext uri="{FF2B5EF4-FFF2-40B4-BE49-F238E27FC236}">
                <a16:creationId xmlns:a16="http://schemas.microsoft.com/office/drawing/2014/main" id="{7EE67FA7-77EF-4BBD-A2A4-3D4F6AAB8EE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9235" t="82721"/>
          <a:stretch/>
        </p:blipFill>
        <p:spPr>
          <a:xfrm>
            <a:off x="3178421" y="4841299"/>
            <a:ext cx="5621312" cy="474008"/>
          </a:xfrm>
          <a:prstGeom prst="rect">
            <a:avLst/>
          </a:prstGeom>
        </p:spPr>
      </p:pic>
      <p:sp>
        <p:nvSpPr>
          <p:cNvPr id="3" name="Rectangle: Rounded Corners 2">
            <a:extLst>
              <a:ext uri="{FF2B5EF4-FFF2-40B4-BE49-F238E27FC236}">
                <a16:creationId xmlns:a16="http://schemas.microsoft.com/office/drawing/2014/main" id="{23333BBD-D42D-4529-A877-140280AA2F30}"/>
              </a:ext>
            </a:extLst>
          </p:cNvPr>
          <p:cNvSpPr/>
          <p:nvPr/>
        </p:nvSpPr>
        <p:spPr>
          <a:xfrm>
            <a:off x="3433254" y="3474470"/>
            <a:ext cx="3522689" cy="38974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11 days</a:t>
            </a:r>
            <a:endParaRPr lang="en-US" dirty="0"/>
          </a:p>
        </p:txBody>
      </p:sp>
      <p:sp>
        <p:nvSpPr>
          <p:cNvPr id="13" name="Rectangle: Rounded Corners 12">
            <a:extLst>
              <a:ext uri="{FF2B5EF4-FFF2-40B4-BE49-F238E27FC236}">
                <a16:creationId xmlns:a16="http://schemas.microsoft.com/office/drawing/2014/main" id="{7AE28549-E2CE-4F9B-A252-9A5FF4B00565}"/>
              </a:ext>
            </a:extLst>
          </p:cNvPr>
          <p:cNvSpPr/>
          <p:nvPr/>
        </p:nvSpPr>
        <p:spPr>
          <a:xfrm>
            <a:off x="3433254" y="4451555"/>
            <a:ext cx="4796853" cy="389744"/>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15 days</a:t>
            </a:r>
            <a:endParaRPr lang="en-US" dirty="0"/>
          </a:p>
        </p:txBody>
      </p:sp>
      <p:sp>
        <p:nvSpPr>
          <p:cNvPr id="15" name="Rectangle 14">
            <a:extLst>
              <a:ext uri="{FF2B5EF4-FFF2-40B4-BE49-F238E27FC236}">
                <a16:creationId xmlns:a16="http://schemas.microsoft.com/office/drawing/2014/main" id="{CBF9205E-5D40-4431-860E-3E85D13633D9}"/>
              </a:ext>
            </a:extLst>
          </p:cNvPr>
          <p:cNvSpPr/>
          <p:nvPr/>
        </p:nvSpPr>
        <p:spPr>
          <a:xfrm>
            <a:off x="1687263" y="3446161"/>
            <a:ext cx="1745991" cy="400110"/>
          </a:xfrm>
          <a:prstGeom prst="rect">
            <a:avLst/>
          </a:prstGeom>
        </p:spPr>
        <p:txBody>
          <a:bodyPr wrap="none">
            <a:spAutoFit/>
          </a:bodyPr>
          <a:lstStyle/>
          <a:p>
            <a:pPr algn="ctr"/>
            <a:r>
              <a:rPr lang="en-IN" sz="2000" dirty="0" err="1">
                <a:solidFill>
                  <a:srgbClr val="7030A0"/>
                </a:solidFill>
                <a:latin typeface="Arial Black" panose="020B0A04020102020204" pitchFamily="34" charset="0"/>
                <a:cs typeface="Aldhabi" panose="01000000000000000000" pitchFamily="2" charset="-78"/>
              </a:rPr>
              <a:t>Remdesivir</a:t>
            </a:r>
            <a:endParaRPr lang="en-IN" sz="2000" dirty="0">
              <a:solidFill>
                <a:srgbClr val="7030A0"/>
              </a:solidFill>
              <a:latin typeface="Arial Black" panose="020B0A04020102020204" pitchFamily="34" charset="0"/>
              <a:cs typeface="Aldhabi" panose="01000000000000000000" pitchFamily="2" charset="-78"/>
            </a:endParaRPr>
          </a:p>
        </p:txBody>
      </p:sp>
      <p:sp>
        <p:nvSpPr>
          <p:cNvPr id="16" name="Rectangle 15">
            <a:extLst>
              <a:ext uri="{FF2B5EF4-FFF2-40B4-BE49-F238E27FC236}">
                <a16:creationId xmlns:a16="http://schemas.microsoft.com/office/drawing/2014/main" id="{044C4A26-48C8-412C-A9FC-E0776161B8A3}"/>
              </a:ext>
            </a:extLst>
          </p:cNvPr>
          <p:cNvSpPr/>
          <p:nvPr/>
        </p:nvSpPr>
        <p:spPr>
          <a:xfrm>
            <a:off x="1904919" y="4471169"/>
            <a:ext cx="1310680" cy="400110"/>
          </a:xfrm>
          <a:prstGeom prst="rect">
            <a:avLst/>
          </a:prstGeom>
        </p:spPr>
        <p:txBody>
          <a:bodyPr wrap="none">
            <a:spAutoFit/>
          </a:bodyPr>
          <a:lstStyle/>
          <a:p>
            <a:pPr algn="ctr"/>
            <a:r>
              <a:rPr lang="en-IN" sz="2000" dirty="0">
                <a:solidFill>
                  <a:schemeClr val="bg2">
                    <a:lumMod val="50000"/>
                  </a:schemeClr>
                </a:solidFill>
                <a:latin typeface="Arial Black" panose="020B0A04020102020204" pitchFamily="34" charset="0"/>
                <a:cs typeface="Aldhabi" panose="01000000000000000000" pitchFamily="2" charset="-78"/>
              </a:rPr>
              <a:t>Placebo</a:t>
            </a:r>
          </a:p>
        </p:txBody>
      </p:sp>
      <p:sp>
        <p:nvSpPr>
          <p:cNvPr id="17" name="Oval 16">
            <a:extLst>
              <a:ext uri="{FF2B5EF4-FFF2-40B4-BE49-F238E27FC236}">
                <a16:creationId xmlns:a16="http://schemas.microsoft.com/office/drawing/2014/main" id="{A1CA6280-CBB5-4107-9651-0A5302B0E01D}"/>
              </a:ext>
            </a:extLst>
          </p:cNvPr>
          <p:cNvSpPr/>
          <p:nvPr/>
        </p:nvSpPr>
        <p:spPr>
          <a:xfrm>
            <a:off x="7147143" y="2724982"/>
            <a:ext cx="800746" cy="780568"/>
          </a:xfrm>
          <a:prstGeom prst="ellipse">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accent5">
                    <a:lumMod val="50000"/>
                  </a:schemeClr>
                </a:solidFill>
              </a:rPr>
              <a:t>31%</a:t>
            </a:r>
            <a:endParaRPr lang="en-US" sz="1100" b="1" dirty="0">
              <a:solidFill>
                <a:schemeClr val="accent5">
                  <a:lumMod val="50000"/>
                </a:schemeClr>
              </a:solidFill>
            </a:endParaRPr>
          </a:p>
        </p:txBody>
      </p:sp>
      <p:sp>
        <p:nvSpPr>
          <p:cNvPr id="5" name="Rectangle 4">
            <a:extLst>
              <a:ext uri="{FF2B5EF4-FFF2-40B4-BE49-F238E27FC236}">
                <a16:creationId xmlns:a16="http://schemas.microsoft.com/office/drawing/2014/main" id="{FE008A2E-C55B-4CAD-9CA4-389A6A703FA9}"/>
              </a:ext>
            </a:extLst>
          </p:cNvPr>
          <p:cNvSpPr/>
          <p:nvPr/>
        </p:nvSpPr>
        <p:spPr>
          <a:xfrm>
            <a:off x="7070026" y="3518475"/>
            <a:ext cx="894797" cy="307777"/>
          </a:xfrm>
          <a:prstGeom prst="rect">
            <a:avLst/>
          </a:prstGeom>
        </p:spPr>
        <p:txBody>
          <a:bodyPr wrap="none">
            <a:spAutoFit/>
          </a:bodyPr>
          <a:lstStyle/>
          <a:p>
            <a:r>
              <a:rPr lang="en-US" sz="1400" b="1" dirty="0">
                <a:solidFill>
                  <a:srgbClr val="000000"/>
                </a:solidFill>
                <a:latin typeface="Arial" panose="020B0604020202020204" pitchFamily="34" charset="0"/>
              </a:rPr>
              <a:t>p&lt;0.001 </a:t>
            </a:r>
            <a:endParaRPr lang="en-US" sz="1400" b="1" dirty="0"/>
          </a:p>
        </p:txBody>
      </p:sp>
      <p:sp>
        <p:nvSpPr>
          <p:cNvPr id="22" name="Rectangle: Rounded Corners 21">
            <a:extLst>
              <a:ext uri="{FF2B5EF4-FFF2-40B4-BE49-F238E27FC236}">
                <a16:creationId xmlns:a16="http://schemas.microsoft.com/office/drawing/2014/main" id="{9E9A52AF-EAE3-4A57-B01B-3AA0EC62C99B}"/>
              </a:ext>
            </a:extLst>
          </p:cNvPr>
          <p:cNvSpPr/>
          <p:nvPr/>
        </p:nvSpPr>
        <p:spPr>
          <a:xfrm>
            <a:off x="5133368" y="5326023"/>
            <a:ext cx="1925264" cy="359414"/>
          </a:xfrm>
          <a:prstGeom prst="roundRect">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65000"/>
                    <a:lumOff val="35000"/>
                  </a:schemeClr>
                </a:solidFill>
              </a:rPr>
              <a:t>Days</a:t>
            </a:r>
          </a:p>
        </p:txBody>
      </p:sp>
      <p:sp>
        <p:nvSpPr>
          <p:cNvPr id="18" name="Rectangle 17">
            <a:extLst>
              <a:ext uri="{FF2B5EF4-FFF2-40B4-BE49-F238E27FC236}">
                <a16:creationId xmlns:a16="http://schemas.microsoft.com/office/drawing/2014/main" id="{C5EBFA68-4360-4BBA-B410-18E6D5073C1A}"/>
              </a:ext>
            </a:extLst>
          </p:cNvPr>
          <p:cNvSpPr/>
          <p:nvPr/>
        </p:nvSpPr>
        <p:spPr>
          <a:xfrm>
            <a:off x="99095" y="6535974"/>
            <a:ext cx="2919389" cy="261610"/>
          </a:xfrm>
          <a:prstGeom prst="rect">
            <a:avLst/>
          </a:prstGeom>
        </p:spPr>
        <p:txBody>
          <a:bodyPr wrap="none">
            <a:spAutoFit/>
          </a:bodyPr>
          <a:lstStyle/>
          <a:p>
            <a:r>
              <a:rPr lang="en-US" sz="1100" i="1" dirty="0"/>
              <a:t>John H. </a:t>
            </a:r>
            <a:r>
              <a:rPr lang="en-US" sz="1100" i="1" dirty="0" err="1"/>
              <a:t>Beigel</a:t>
            </a:r>
            <a:r>
              <a:rPr lang="en-US" sz="1100" i="1" dirty="0"/>
              <a:t> et al. N </a:t>
            </a:r>
            <a:r>
              <a:rPr lang="en-US" sz="1100" i="1" dirty="0" err="1"/>
              <a:t>Engl</a:t>
            </a:r>
            <a:r>
              <a:rPr lang="en-US" sz="1100" i="1" dirty="0"/>
              <a:t> J Med . 2020 May 22</a:t>
            </a:r>
          </a:p>
        </p:txBody>
      </p:sp>
      <p:grpSp>
        <p:nvGrpSpPr>
          <p:cNvPr id="12" name="Group 11">
            <a:extLst>
              <a:ext uri="{FF2B5EF4-FFF2-40B4-BE49-F238E27FC236}">
                <a16:creationId xmlns:a16="http://schemas.microsoft.com/office/drawing/2014/main" id="{269E73B2-FDC4-4B70-909E-7F3C69031C8D}"/>
              </a:ext>
            </a:extLst>
          </p:cNvPr>
          <p:cNvGrpSpPr/>
          <p:nvPr/>
        </p:nvGrpSpPr>
        <p:grpSpPr>
          <a:xfrm>
            <a:off x="8985511" y="2446609"/>
            <a:ext cx="2705282" cy="2611676"/>
            <a:chOff x="8985511" y="3559129"/>
            <a:chExt cx="2705282" cy="2611676"/>
          </a:xfrm>
        </p:grpSpPr>
        <p:sp>
          <p:nvSpPr>
            <p:cNvPr id="6" name="Rectangle: Rounded Corners 5">
              <a:extLst>
                <a:ext uri="{FF2B5EF4-FFF2-40B4-BE49-F238E27FC236}">
                  <a16:creationId xmlns:a16="http://schemas.microsoft.com/office/drawing/2014/main" id="{63534EA5-6D43-422B-B9E9-185DED85B893}"/>
                </a:ext>
              </a:extLst>
            </p:cNvPr>
            <p:cNvSpPr/>
            <p:nvPr/>
          </p:nvSpPr>
          <p:spPr>
            <a:xfrm>
              <a:off x="8985511" y="3559129"/>
              <a:ext cx="2705282" cy="261167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AA19FAB2-EACF-4E36-86B6-9B4F42D4FA81}"/>
                </a:ext>
              </a:extLst>
            </p:cNvPr>
            <p:cNvSpPr/>
            <p:nvPr/>
          </p:nvSpPr>
          <p:spPr>
            <a:xfrm>
              <a:off x="9160044" y="3709012"/>
              <a:ext cx="2344576" cy="780568"/>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lumMod val="65000"/>
                      <a:lumOff val="35000"/>
                    </a:schemeClr>
                  </a:solidFill>
                </a:rPr>
                <a:t>Results also suggested a </a:t>
              </a:r>
            </a:p>
            <a:p>
              <a:r>
                <a:rPr lang="en-US" b="1" dirty="0">
                  <a:solidFill>
                    <a:schemeClr val="tx1">
                      <a:lumMod val="65000"/>
                      <a:lumOff val="35000"/>
                    </a:schemeClr>
                  </a:solidFill>
                </a:rPr>
                <a:t>survival benefit</a:t>
              </a:r>
            </a:p>
          </p:txBody>
        </p:sp>
        <p:sp>
          <p:nvSpPr>
            <p:cNvPr id="21" name="Rectangle: Rounded Corners 20">
              <a:extLst>
                <a:ext uri="{FF2B5EF4-FFF2-40B4-BE49-F238E27FC236}">
                  <a16:creationId xmlns:a16="http://schemas.microsoft.com/office/drawing/2014/main" id="{E389E834-A51E-4DC8-B0B9-4F5B61F82989}"/>
                </a:ext>
              </a:extLst>
            </p:cNvPr>
            <p:cNvSpPr/>
            <p:nvPr/>
          </p:nvSpPr>
          <p:spPr>
            <a:xfrm>
              <a:off x="9160043" y="4656723"/>
              <a:ext cx="2344577" cy="389744"/>
            </a:xfrm>
            <a:prstGeom prst="roundRect">
              <a:avLst/>
            </a:prstGeom>
            <a:solidFill>
              <a:srgbClr val="7030A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7.1%</a:t>
              </a:r>
              <a:endParaRPr lang="en-US" dirty="0"/>
            </a:p>
          </p:txBody>
        </p:sp>
        <p:sp>
          <p:nvSpPr>
            <p:cNvPr id="23" name="Rectangle: Rounded Corners 22">
              <a:extLst>
                <a:ext uri="{FF2B5EF4-FFF2-40B4-BE49-F238E27FC236}">
                  <a16:creationId xmlns:a16="http://schemas.microsoft.com/office/drawing/2014/main" id="{7BDA84CA-2D73-4CF8-B95F-50EB20FBC0F6}"/>
                </a:ext>
              </a:extLst>
            </p:cNvPr>
            <p:cNvSpPr/>
            <p:nvPr/>
          </p:nvSpPr>
          <p:spPr>
            <a:xfrm>
              <a:off x="9160043" y="5564075"/>
              <a:ext cx="2344577" cy="389744"/>
            </a:xfrm>
            <a:prstGeom prst="roundRect">
              <a:avLst/>
            </a:prstGeom>
            <a:solidFill>
              <a:schemeClr val="bg2">
                <a:lumMod val="7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 11.9% </a:t>
              </a:r>
              <a:endParaRPr lang="en-US" dirty="0"/>
            </a:p>
          </p:txBody>
        </p:sp>
      </p:grpSp>
      <p:cxnSp>
        <p:nvCxnSpPr>
          <p:cNvPr id="24" name="Straight Connector 23">
            <a:extLst>
              <a:ext uri="{FF2B5EF4-FFF2-40B4-BE49-F238E27FC236}">
                <a16:creationId xmlns:a16="http://schemas.microsoft.com/office/drawing/2014/main" id="{C68A780A-95DE-47F9-A4FE-F25C08B8D591}"/>
              </a:ext>
            </a:extLst>
          </p:cNvPr>
          <p:cNvCxnSpPr>
            <a:cxnSpLocks/>
          </p:cNvCxnSpPr>
          <p:nvPr/>
        </p:nvCxnSpPr>
        <p:spPr>
          <a:xfrm>
            <a:off x="1826549" y="4198500"/>
            <a:ext cx="9864244"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D95A67FD-4969-4349-B228-0E70F50CE143}"/>
              </a:ext>
            </a:extLst>
          </p:cNvPr>
          <p:cNvSpPr/>
          <p:nvPr/>
        </p:nvSpPr>
        <p:spPr>
          <a:xfrm>
            <a:off x="10890047" y="2614836"/>
            <a:ext cx="800746" cy="780568"/>
          </a:xfrm>
          <a:prstGeom prst="ellipse">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accent5">
                    <a:lumMod val="50000"/>
                  </a:schemeClr>
                </a:solidFill>
              </a:rPr>
              <a:t>30%</a:t>
            </a:r>
            <a:endParaRPr lang="en-US" sz="1100" b="1" dirty="0">
              <a:solidFill>
                <a:schemeClr val="accent5">
                  <a:lumMod val="50000"/>
                </a:schemeClr>
              </a:solidFill>
            </a:endParaRPr>
          </a:p>
        </p:txBody>
      </p:sp>
      <p:sp>
        <p:nvSpPr>
          <p:cNvPr id="26" name="Arrow: Striped Right 25">
            <a:extLst>
              <a:ext uri="{FF2B5EF4-FFF2-40B4-BE49-F238E27FC236}">
                <a16:creationId xmlns:a16="http://schemas.microsoft.com/office/drawing/2014/main" id="{4E6EC43D-C2CA-4A3D-BAE9-7DBAEBBF4A5F}"/>
              </a:ext>
            </a:extLst>
          </p:cNvPr>
          <p:cNvSpPr/>
          <p:nvPr/>
        </p:nvSpPr>
        <p:spPr>
          <a:xfrm rot="5400000">
            <a:off x="11592829" y="2798272"/>
            <a:ext cx="713440" cy="517512"/>
          </a:xfrm>
          <a:prstGeom prst="stripedRightArrow">
            <a:avLst/>
          </a:prstGeom>
          <a:solidFill>
            <a:srgbClr val="7030A0"/>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96E8DE6B-219D-45D4-A4A1-DF27572642FB}"/>
              </a:ext>
            </a:extLst>
          </p:cNvPr>
          <p:cNvSpPr/>
          <p:nvPr/>
        </p:nvSpPr>
        <p:spPr>
          <a:xfrm rot="16200000">
            <a:off x="7325471" y="3711221"/>
            <a:ext cx="2718812" cy="489354"/>
          </a:xfrm>
          <a:prstGeom prst="roundRect">
            <a:avLst/>
          </a:prstGeom>
          <a:solidFill>
            <a:schemeClr val="accent6">
              <a:lumMod val="40000"/>
              <a:lumOff val="6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65000"/>
                    <a:lumOff val="35000"/>
                  </a:schemeClr>
                </a:solidFill>
              </a:rPr>
              <a:t>Mortality</a:t>
            </a:r>
          </a:p>
        </p:txBody>
      </p:sp>
      <p:sp>
        <p:nvSpPr>
          <p:cNvPr id="4" name="Rectangle 3">
            <a:extLst>
              <a:ext uri="{FF2B5EF4-FFF2-40B4-BE49-F238E27FC236}">
                <a16:creationId xmlns:a16="http://schemas.microsoft.com/office/drawing/2014/main" id="{8B5429A3-6B06-46F9-B0FA-E08DC5335CCE}"/>
              </a:ext>
            </a:extLst>
          </p:cNvPr>
          <p:cNvSpPr/>
          <p:nvPr/>
        </p:nvSpPr>
        <p:spPr>
          <a:xfrm>
            <a:off x="9817269" y="5207084"/>
            <a:ext cx="1193084" cy="369332"/>
          </a:xfrm>
          <a:prstGeom prst="rect">
            <a:avLst/>
          </a:prstGeom>
        </p:spPr>
        <p:txBody>
          <a:bodyPr wrap="none">
            <a:spAutoFit/>
          </a:bodyPr>
          <a:lstStyle/>
          <a:p>
            <a:pPr lvl="0" fontAlgn="base">
              <a:spcBef>
                <a:spcPct val="35000"/>
              </a:spcBef>
              <a:spcAft>
                <a:spcPct val="25000"/>
              </a:spcAft>
              <a:buClr>
                <a:schemeClr val="accent2"/>
              </a:buClr>
            </a:pPr>
            <a:r>
              <a:rPr lang="en-US" b="1" dirty="0">
                <a:solidFill>
                  <a:schemeClr val="bg2">
                    <a:lumMod val="10000"/>
                  </a:schemeClr>
                </a:solidFill>
                <a:latin typeface="Calibri" panose="020F0502020204030204" pitchFamily="34" charset="0"/>
              </a:rPr>
              <a:t>By 14 days</a:t>
            </a:r>
          </a:p>
        </p:txBody>
      </p:sp>
      <p:sp>
        <p:nvSpPr>
          <p:cNvPr id="14" name="Rectangle 13">
            <a:extLst>
              <a:ext uri="{FF2B5EF4-FFF2-40B4-BE49-F238E27FC236}">
                <a16:creationId xmlns:a16="http://schemas.microsoft.com/office/drawing/2014/main" id="{552259F1-33FD-4BE7-AE82-66AC24E47A46}"/>
              </a:ext>
            </a:extLst>
          </p:cNvPr>
          <p:cNvSpPr/>
          <p:nvPr/>
        </p:nvSpPr>
        <p:spPr>
          <a:xfrm>
            <a:off x="750985" y="5741972"/>
            <a:ext cx="10939808" cy="923330"/>
          </a:xfrm>
          <a:prstGeom prst="rect">
            <a:avLst/>
          </a:prstGeom>
        </p:spPr>
        <p:txBody>
          <a:bodyPr wrap="square">
            <a:spAutoFit/>
          </a:bodyPr>
          <a:lstStyle/>
          <a:p>
            <a:pPr marL="342900" lvl="0" indent="-342900" fontAlgn="base">
              <a:buClr>
                <a:srgbClr val="000000"/>
              </a:buClr>
              <a:buFont typeface="Wingdings" panose="05000000000000000000" pitchFamily="2" charset="2"/>
              <a:buChar char="§"/>
            </a:pPr>
            <a:r>
              <a:rPr lang="en-US" dirty="0">
                <a:solidFill>
                  <a:schemeClr val="tx1">
                    <a:lumMod val="65000"/>
                    <a:lumOff val="35000"/>
                  </a:schemeClr>
                </a:solidFill>
              </a:rPr>
              <a:t>Serious AEs: 21.1% (114/541) with remdesivir and 27.0% (141/522) with placebo</a:t>
            </a:r>
          </a:p>
          <a:p>
            <a:pPr marL="342900" lvl="0" indent="-342900" fontAlgn="base">
              <a:buClr>
                <a:srgbClr val="000000"/>
              </a:buClr>
              <a:buFont typeface="Wingdings" panose="05000000000000000000" pitchFamily="2" charset="2"/>
              <a:buChar char="§"/>
            </a:pPr>
            <a:r>
              <a:rPr lang="en-US" dirty="0">
                <a:solidFill>
                  <a:schemeClr val="tx1">
                    <a:lumMod val="65000"/>
                    <a:lumOff val="35000"/>
                  </a:schemeClr>
                </a:solidFill>
              </a:rPr>
              <a:t>Grade 3 or 4 adverse events occurred in 156 patients (28.8%) in the remdesivir group and in 172 in the placebo group (33.0%)</a:t>
            </a:r>
          </a:p>
        </p:txBody>
      </p:sp>
      <p:sp>
        <p:nvSpPr>
          <p:cNvPr id="28" name="Rectangle 27">
            <a:extLst>
              <a:ext uri="{FF2B5EF4-FFF2-40B4-BE49-F238E27FC236}">
                <a16:creationId xmlns:a16="http://schemas.microsoft.com/office/drawing/2014/main" id="{0EA00AD9-95EF-4BAC-ADB9-37FCED087F04}"/>
              </a:ext>
            </a:extLst>
          </p:cNvPr>
          <p:cNvSpPr/>
          <p:nvPr/>
        </p:nvSpPr>
        <p:spPr>
          <a:xfrm>
            <a:off x="11518236" y="4030906"/>
            <a:ext cx="647934" cy="307777"/>
          </a:xfrm>
          <a:prstGeom prst="rect">
            <a:avLst/>
          </a:prstGeom>
        </p:spPr>
        <p:txBody>
          <a:bodyPr wrap="none">
            <a:spAutoFit/>
          </a:bodyPr>
          <a:lstStyle/>
          <a:p>
            <a:r>
              <a:rPr lang="en-US" sz="1400" b="1" dirty="0">
                <a:solidFill>
                  <a:srgbClr val="000000"/>
                </a:solidFill>
                <a:latin typeface="Arial" panose="020B0604020202020204" pitchFamily="34" charset="0"/>
              </a:rPr>
              <a:t>p=NS</a:t>
            </a:r>
            <a:endParaRPr lang="en-US" sz="1400" b="1" dirty="0"/>
          </a:p>
        </p:txBody>
      </p:sp>
    </p:spTree>
    <p:custDataLst>
      <p:tags r:id="rId1"/>
    </p:custDataLst>
    <p:extLst>
      <p:ext uri="{BB962C8B-B14F-4D97-AF65-F5344CB8AC3E}">
        <p14:creationId xmlns:p14="http://schemas.microsoft.com/office/powerpoint/2010/main" val="2654724472"/>
      </p:ext>
    </p:extLst>
  </p:cSld>
  <p:clrMapOvr>
    <a:masterClrMapping/>
  </p:clrMapOvr>
  <mc:AlternateContent xmlns:mc="http://schemas.openxmlformats.org/markup-compatibility/2006" xmlns:p14="http://schemas.microsoft.com/office/powerpoint/2010/main">
    <mc:Choice Requires="p14">
      <p:transition spd="slow" p14:dur="2000" advTm="16955"/>
    </mc:Choice>
    <mc:Fallback xmlns="">
      <p:transition spd="slow" advTm="169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13" grpId="0" animBg="1"/>
      <p:bldP spid="17" grpId="0" animBg="1"/>
      <p:bldP spid="5" grpId="0"/>
      <p:bldP spid="25" grpId="0" animBg="1"/>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553C8-8184-407B-BC93-62DBB51DEDED}"/>
              </a:ext>
            </a:extLst>
          </p:cNvPr>
          <p:cNvSpPr/>
          <p:nvPr/>
        </p:nvSpPr>
        <p:spPr>
          <a:xfrm>
            <a:off x="998220" y="382395"/>
            <a:ext cx="10195560" cy="954107"/>
          </a:xfrm>
          <a:prstGeom prst="rect">
            <a:avLst/>
          </a:prstGeom>
        </p:spPr>
        <p:txBody>
          <a:bodyPr wrap="square">
            <a:spAutoFit/>
          </a:bodyPr>
          <a:lstStyle/>
          <a:p>
            <a:pPr algn="ctr"/>
            <a:r>
              <a:rPr lang="en-US" sz="2800" dirty="0">
                <a:solidFill>
                  <a:srgbClr val="7030A0"/>
                </a:solidFill>
                <a:latin typeface="Arial Black" panose="020B0A04020102020204" pitchFamily="34" charset="0"/>
                <a:cs typeface="Aldhabi" panose="01000000000000000000" pitchFamily="2" charset="-78"/>
              </a:rPr>
              <a:t>NIAID ACTT-1: Subgroup Analysis of Time to Recovery</a:t>
            </a:r>
            <a:endParaRPr lang="en-IN" sz="2800" dirty="0">
              <a:solidFill>
                <a:srgbClr val="7030A0"/>
              </a:solidFill>
              <a:latin typeface="Arial Black" panose="020B0A04020102020204" pitchFamily="34" charset="0"/>
              <a:cs typeface="Aldhabi" panose="01000000000000000000" pitchFamily="2" charset="-78"/>
            </a:endParaRPr>
          </a:p>
        </p:txBody>
      </p:sp>
      <p:sp>
        <p:nvSpPr>
          <p:cNvPr id="8" name="Text Box 11">
            <a:extLst>
              <a:ext uri="{FF2B5EF4-FFF2-40B4-BE49-F238E27FC236}">
                <a16:creationId xmlns:a16="http://schemas.microsoft.com/office/drawing/2014/main" id="{C3064238-0EDF-40AE-890F-6256229127F7}"/>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fontAlgn="base">
              <a:lnSpc>
                <a:spcPct val="100000"/>
              </a:lnSpc>
              <a:spcBef>
                <a:spcPct val="0"/>
              </a:spcBef>
              <a:spcAft>
                <a:spcPct val="0"/>
              </a:spcAft>
              <a:buClrTx/>
              <a:buFontTx/>
              <a:buNone/>
            </a:pPr>
            <a:r>
              <a:rPr lang="en-US" altLang="en-US" sz="1200" dirty="0" err="1">
                <a:solidFill>
                  <a:srgbClr val="455560"/>
                </a:solidFill>
                <a:latin typeface="Calibri" panose="020F0502020204030204" pitchFamily="34" charset="0"/>
                <a:cs typeface="Arial" panose="020B0604020202020204" pitchFamily="34" charset="0"/>
              </a:rPr>
              <a:t>Beigel</a:t>
            </a:r>
            <a:r>
              <a:rPr lang="en-US" altLang="en-US" sz="1200" dirty="0">
                <a:solidFill>
                  <a:srgbClr val="455560"/>
                </a:solidFill>
                <a:latin typeface="Calibri" panose="020F0502020204030204" pitchFamily="34" charset="0"/>
                <a:cs typeface="Arial" panose="020B0604020202020204" pitchFamily="34" charset="0"/>
              </a:rPr>
              <a:t>. NEJM. 2020;[</a:t>
            </a:r>
            <a:r>
              <a:rPr lang="en-US" altLang="en-US" sz="1200" b="1" dirty="0" err="1">
                <a:solidFill>
                  <a:srgbClr val="455560"/>
                </a:solidFill>
                <a:latin typeface="Calibri" panose="020F0502020204030204" pitchFamily="34" charset="0"/>
                <a:cs typeface="Arial" panose="020B0604020202020204" pitchFamily="34" charset="0"/>
              </a:rPr>
              <a:t>E</a:t>
            </a:r>
            <a:r>
              <a:rPr lang="en-US" altLang="en-US" sz="1200" dirty="0" err="1">
                <a:solidFill>
                  <a:srgbClr val="455560"/>
                </a:solidFill>
                <a:latin typeface="Calibri" panose="020F0502020204030204" pitchFamily="34" charset="0"/>
                <a:cs typeface="Arial" panose="020B0604020202020204" pitchFamily="34" charset="0"/>
              </a:rPr>
              <a:t>pub</a:t>
            </a:r>
            <a:r>
              <a:rPr lang="en-US" altLang="en-US" sz="1200" dirty="0">
                <a:solidFill>
                  <a:srgbClr val="455560"/>
                </a:solidFill>
                <a:latin typeface="Calibri" panose="020F0502020204030204" pitchFamily="34" charset="0"/>
                <a:cs typeface="Arial" panose="020B0604020202020204" pitchFamily="34" charset="0"/>
              </a:rPr>
              <a:t>]</a:t>
            </a:r>
          </a:p>
        </p:txBody>
      </p:sp>
      <p:sp>
        <p:nvSpPr>
          <p:cNvPr id="137" name="TextBox 136">
            <a:extLst>
              <a:ext uri="{FF2B5EF4-FFF2-40B4-BE49-F238E27FC236}">
                <a16:creationId xmlns:a16="http://schemas.microsoft.com/office/drawing/2014/main" id="{8031CB7A-5B40-4D89-B7D6-8B2C0FB5F7D8}"/>
              </a:ext>
            </a:extLst>
          </p:cNvPr>
          <p:cNvSpPr txBox="1"/>
          <p:nvPr/>
        </p:nvSpPr>
        <p:spPr bwMode="auto">
          <a:xfrm>
            <a:off x="928167" y="1164214"/>
            <a:ext cx="1098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eaLnBrk="0" fontAlgn="base" hangingPunct="0">
              <a:spcBef>
                <a:spcPct val="50000"/>
              </a:spcBef>
              <a:spcAft>
                <a:spcPct val="0"/>
              </a:spcAft>
            </a:pPr>
            <a:r>
              <a:rPr lang="en-US" b="1" dirty="0">
                <a:solidFill>
                  <a:srgbClr val="000000"/>
                </a:solidFill>
                <a:cs typeface="Arial" panose="020B0604020202020204" pitchFamily="34" charset="0"/>
              </a:rPr>
              <a:t>Subgroup</a:t>
            </a:r>
          </a:p>
        </p:txBody>
      </p:sp>
      <p:sp>
        <p:nvSpPr>
          <p:cNvPr id="138" name="TextBox 137">
            <a:extLst>
              <a:ext uri="{FF2B5EF4-FFF2-40B4-BE49-F238E27FC236}">
                <a16:creationId xmlns:a16="http://schemas.microsoft.com/office/drawing/2014/main" id="{8A2364BF-AB96-444A-8177-35E525FBA025}"/>
              </a:ext>
            </a:extLst>
          </p:cNvPr>
          <p:cNvSpPr txBox="1"/>
          <p:nvPr/>
        </p:nvSpPr>
        <p:spPr bwMode="auto">
          <a:xfrm>
            <a:off x="5135327" y="1164214"/>
            <a:ext cx="11954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eaLnBrk="0" fontAlgn="base" hangingPunct="0">
              <a:spcBef>
                <a:spcPct val="50000"/>
              </a:spcBef>
              <a:spcAft>
                <a:spcPct val="0"/>
              </a:spcAft>
            </a:pPr>
            <a:r>
              <a:rPr lang="en-US" b="1" dirty="0">
                <a:solidFill>
                  <a:srgbClr val="000000"/>
                </a:solidFill>
                <a:cs typeface="Arial" panose="020B0604020202020204" pitchFamily="34" charset="0"/>
              </a:rPr>
              <a:t>Patients, n</a:t>
            </a:r>
          </a:p>
        </p:txBody>
      </p:sp>
      <p:sp>
        <p:nvSpPr>
          <p:cNvPr id="139" name="TextBox 138">
            <a:extLst>
              <a:ext uri="{FF2B5EF4-FFF2-40B4-BE49-F238E27FC236}">
                <a16:creationId xmlns:a16="http://schemas.microsoft.com/office/drawing/2014/main" id="{FE013035-E3BE-486C-9AAB-FA49B0DB7676}"/>
              </a:ext>
            </a:extLst>
          </p:cNvPr>
          <p:cNvSpPr txBox="1"/>
          <p:nvPr/>
        </p:nvSpPr>
        <p:spPr bwMode="auto">
          <a:xfrm>
            <a:off x="8040238" y="1164214"/>
            <a:ext cx="29348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eaLnBrk="0" fontAlgn="base" hangingPunct="0">
              <a:spcBef>
                <a:spcPct val="50000"/>
              </a:spcBef>
              <a:spcAft>
                <a:spcPct val="0"/>
              </a:spcAft>
            </a:pPr>
            <a:r>
              <a:rPr lang="en-US" b="1" dirty="0">
                <a:solidFill>
                  <a:srgbClr val="000000"/>
                </a:solidFill>
                <a:cs typeface="Arial" panose="020B0604020202020204" pitchFamily="34" charset="0"/>
              </a:rPr>
              <a:t>Recovery Rate Ratio (95% CI)</a:t>
            </a:r>
          </a:p>
        </p:txBody>
      </p:sp>
      <p:sp>
        <p:nvSpPr>
          <p:cNvPr id="140" name="TextBox 139">
            <a:extLst>
              <a:ext uri="{FF2B5EF4-FFF2-40B4-BE49-F238E27FC236}">
                <a16:creationId xmlns:a16="http://schemas.microsoft.com/office/drawing/2014/main" id="{7B4E49CC-AC4C-4194-A71A-9C6F56BC846B}"/>
              </a:ext>
            </a:extLst>
          </p:cNvPr>
          <p:cNvSpPr txBox="1"/>
          <p:nvPr/>
        </p:nvSpPr>
        <p:spPr bwMode="auto">
          <a:xfrm>
            <a:off x="5515918" y="6336537"/>
            <a:ext cx="14302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eaLnBrk="0" fontAlgn="base" hangingPunct="0">
              <a:spcBef>
                <a:spcPct val="50000"/>
              </a:spcBef>
              <a:spcAft>
                <a:spcPct val="0"/>
              </a:spcAft>
            </a:pPr>
            <a:r>
              <a:rPr lang="en-US" sz="1600" b="1" dirty="0">
                <a:solidFill>
                  <a:srgbClr val="000000"/>
                </a:solidFill>
                <a:cs typeface="Arial" panose="020B0604020202020204" pitchFamily="34" charset="0"/>
              </a:rPr>
              <a:t>Placebo Better</a:t>
            </a:r>
          </a:p>
        </p:txBody>
      </p:sp>
      <p:sp>
        <p:nvSpPr>
          <p:cNvPr id="141" name="TextBox 140">
            <a:extLst>
              <a:ext uri="{FF2B5EF4-FFF2-40B4-BE49-F238E27FC236}">
                <a16:creationId xmlns:a16="http://schemas.microsoft.com/office/drawing/2014/main" id="{19940190-3A5F-4F80-AEC9-9E36E4F6022D}"/>
              </a:ext>
            </a:extLst>
          </p:cNvPr>
          <p:cNvSpPr txBox="1"/>
          <p:nvPr/>
        </p:nvSpPr>
        <p:spPr bwMode="auto">
          <a:xfrm>
            <a:off x="6848236" y="6336537"/>
            <a:ext cx="21059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spcBef>
                <a:spcPct val="50000"/>
              </a:spcBef>
              <a:spcAft>
                <a:spcPct val="0"/>
              </a:spcAft>
            </a:pPr>
            <a:r>
              <a:rPr lang="en-US" sz="1600" b="1" dirty="0">
                <a:solidFill>
                  <a:srgbClr val="000000"/>
                </a:solidFill>
                <a:cs typeface="Arial" panose="020B0604020202020204" pitchFamily="34" charset="0"/>
              </a:rPr>
              <a:t>Remdesivir Better</a:t>
            </a:r>
          </a:p>
        </p:txBody>
      </p:sp>
      <p:cxnSp>
        <p:nvCxnSpPr>
          <p:cNvPr id="142" name="Straight Connector 141">
            <a:extLst>
              <a:ext uri="{FF2B5EF4-FFF2-40B4-BE49-F238E27FC236}">
                <a16:creationId xmlns:a16="http://schemas.microsoft.com/office/drawing/2014/main" id="{201121B6-80DF-4948-BDEE-75C8D2073A0A}"/>
              </a:ext>
            </a:extLst>
          </p:cNvPr>
          <p:cNvCxnSpPr/>
          <p:nvPr/>
        </p:nvCxnSpPr>
        <p:spPr bwMode="auto">
          <a:xfrm>
            <a:off x="5848709" y="6020846"/>
            <a:ext cx="3034342" cy="0"/>
          </a:xfrm>
          <a:prstGeom prst="line">
            <a:avLst/>
          </a:prstGeom>
          <a:noFill/>
          <a:ln w="28575" cap="flat" cmpd="sng" algn="ctr">
            <a:solidFill>
              <a:srgbClr val="000000"/>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AF168656-93F3-4242-A9EB-36DCDCF36A02}"/>
              </a:ext>
            </a:extLst>
          </p:cNvPr>
          <p:cNvCxnSpPr/>
          <p:nvPr/>
        </p:nvCxnSpPr>
        <p:spPr bwMode="auto">
          <a:xfrm>
            <a:off x="5857336" y="6021236"/>
            <a:ext cx="0" cy="64008"/>
          </a:xfrm>
          <a:prstGeom prst="line">
            <a:avLst/>
          </a:prstGeom>
          <a:noFill/>
          <a:ln w="28575" cap="flat" cmpd="sng" algn="ctr">
            <a:solidFill>
              <a:srgbClr val="000000"/>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FFC48151-E484-4D54-8B22-41C013833B38}"/>
              </a:ext>
            </a:extLst>
          </p:cNvPr>
          <p:cNvCxnSpPr/>
          <p:nvPr/>
        </p:nvCxnSpPr>
        <p:spPr bwMode="auto">
          <a:xfrm>
            <a:off x="6848236" y="6021236"/>
            <a:ext cx="0" cy="64008"/>
          </a:xfrm>
          <a:prstGeom prst="line">
            <a:avLst/>
          </a:prstGeom>
          <a:noFill/>
          <a:ln w="28575" cap="flat" cmpd="sng" algn="ctr">
            <a:solidFill>
              <a:srgbClr val="000000"/>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E15915C6-3947-4460-8358-2B5B7D64F69D}"/>
              </a:ext>
            </a:extLst>
          </p:cNvPr>
          <p:cNvCxnSpPr/>
          <p:nvPr/>
        </p:nvCxnSpPr>
        <p:spPr bwMode="auto">
          <a:xfrm>
            <a:off x="7862938" y="6021236"/>
            <a:ext cx="0" cy="64008"/>
          </a:xfrm>
          <a:prstGeom prst="line">
            <a:avLst/>
          </a:prstGeom>
          <a:noFill/>
          <a:ln w="28575" cap="flat" cmpd="sng" algn="ctr">
            <a:solidFill>
              <a:srgbClr val="000000"/>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6E66580B-E34D-4395-B6F9-B5B2DC63E573}"/>
              </a:ext>
            </a:extLst>
          </p:cNvPr>
          <p:cNvCxnSpPr/>
          <p:nvPr/>
        </p:nvCxnSpPr>
        <p:spPr bwMode="auto">
          <a:xfrm>
            <a:off x="8480825" y="6021236"/>
            <a:ext cx="0" cy="64008"/>
          </a:xfrm>
          <a:prstGeom prst="line">
            <a:avLst/>
          </a:prstGeom>
          <a:noFill/>
          <a:ln w="28575" cap="flat" cmpd="sng" algn="ctr">
            <a:solidFill>
              <a:srgbClr val="000000"/>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78316603-54CB-425B-B90A-A566DEB54EB3}"/>
              </a:ext>
            </a:extLst>
          </p:cNvPr>
          <p:cNvCxnSpPr/>
          <p:nvPr/>
        </p:nvCxnSpPr>
        <p:spPr bwMode="auto">
          <a:xfrm>
            <a:off x="8883051" y="6021236"/>
            <a:ext cx="0" cy="64008"/>
          </a:xfrm>
          <a:prstGeom prst="line">
            <a:avLst/>
          </a:prstGeom>
          <a:noFill/>
          <a:ln w="28575" cap="flat" cmpd="sng" algn="ctr">
            <a:solidFill>
              <a:srgbClr val="000000"/>
            </a:solidFill>
            <a:prstDash val="solid"/>
            <a:round/>
            <a:headEnd type="none" w="med" len="med"/>
            <a:tailEnd type="none" w="med" len="med"/>
          </a:ln>
          <a:effectLst/>
        </p:spPr>
      </p:cxnSp>
      <p:cxnSp>
        <p:nvCxnSpPr>
          <p:cNvPr id="148" name="Straight Arrow Connector 147">
            <a:extLst>
              <a:ext uri="{FF2B5EF4-FFF2-40B4-BE49-F238E27FC236}">
                <a16:creationId xmlns:a16="http://schemas.microsoft.com/office/drawing/2014/main" id="{C59A270E-601F-4B64-BBF2-4652829399D6}"/>
              </a:ext>
            </a:extLst>
          </p:cNvPr>
          <p:cNvCxnSpPr/>
          <p:nvPr/>
        </p:nvCxnSpPr>
        <p:spPr bwMode="auto">
          <a:xfrm flipH="1">
            <a:off x="5733054" y="6329177"/>
            <a:ext cx="1115182" cy="0"/>
          </a:xfrm>
          <a:prstGeom prst="straightConnector1">
            <a:avLst/>
          </a:prstGeom>
          <a:noFill/>
          <a:ln w="28575" cap="flat" cmpd="sng" algn="ctr">
            <a:solidFill>
              <a:srgbClr val="000000"/>
            </a:solidFill>
            <a:prstDash val="solid"/>
            <a:round/>
            <a:headEnd type="none" w="med" len="med"/>
            <a:tailEnd type="triangle"/>
          </a:ln>
          <a:effectLst/>
        </p:spPr>
      </p:cxnSp>
      <p:cxnSp>
        <p:nvCxnSpPr>
          <p:cNvPr id="149" name="Straight Arrow Connector 148">
            <a:extLst>
              <a:ext uri="{FF2B5EF4-FFF2-40B4-BE49-F238E27FC236}">
                <a16:creationId xmlns:a16="http://schemas.microsoft.com/office/drawing/2014/main" id="{408974BC-541A-45BF-8A07-FAFF5142CDB8}"/>
              </a:ext>
            </a:extLst>
          </p:cNvPr>
          <p:cNvCxnSpPr/>
          <p:nvPr/>
        </p:nvCxnSpPr>
        <p:spPr bwMode="auto">
          <a:xfrm>
            <a:off x="6894230" y="6329177"/>
            <a:ext cx="2059989" cy="0"/>
          </a:xfrm>
          <a:prstGeom prst="straightConnector1">
            <a:avLst/>
          </a:prstGeom>
          <a:noFill/>
          <a:ln w="28575" cap="flat" cmpd="sng" algn="ctr">
            <a:solidFill>
              <a:srgbClr val="000000"/>
            </a:solidFill>
            <a:prstDash val="solid"/>
            <a:round/>
            <a:headEnd type="none" w="med" len="med"/>
            <a:tailEnd type="triangle"/>
          </a:ln>
          <a:effectLst/>
        </p:spPr>
      </p:cxnSp>
      <p:sp>
        <p:nvSpPr>
          <p:cNvPr id="150" name="TextBox 149">
            <a:extLst>
              <a:ext uri="{FF2B5EF4-FFF2-40B4-BE49-F238E27FC236}">
                <a16:creationId xmlns:a16="http://schemas.microsoft.com/office/drawing/2014/main" id="{3A146901-D425-4B89-9E50-FB2CF9069A27}"/>
              </a:ext>
            </a:extLst>
          </p:cNvPr>
          <p:cNvSpPr txBox="1"/>
          <p:nvPr/>
        </p:nvSpPr>
        <p:spPr bwMode="auto">
          <a:xfrm>
            <a:off x="5635964" y="6016501"/>
            <a:ext cx="474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pPr>
            <a:r>
              <a:rPr lang="en-US" sz="1600" dirty="0">
                <a:solidFill>
                  <a:srgbClr val="000000"/>
                </a:solidFill>
                <a:cs typeface="Arial" panose="020B0604020202020204" pitchFamily="34" charset="0"/>
              </a:rPr>
              <a:t>0.5</a:t>
            </a:r>
          </a:p>
        </p:txBody>
      </p:sp>
      <p:sp>
        <p:nvSpPr>
          <p:cNvPr id="151" name="TextBox 150">
            <a:extLst>
              <a:ext uri="{FF2B5EF4-FFF2-40B4-BE49-F238E27FC236}">
                <a16:creationId xmlns:a16="http://schemas.microsoft.com/office/drawing/2014/main" id="{1918B2BA-DC87-4D6D-B390-FDA7C75BB226}"/>
              </a:ext>
            </a:extLst>
          </p:cNvPr>
          <p:cNvSpPr txBox="1"/>
          <p:nvPr/>
        </p:nvSpPr>
        <p:spPr bwMode="auto">
          <a:xfrm>
            <a:off x="6631967" y="6016501"/>
            <a:ext cx="474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pPr>
            <a:r>
              <a:rPr lang="en-US" sz="1600" dirty="0">
                <a:solidFill>
                  <a:srgbClr val="000000"/>
                </a:solidFill>
                <a:cs typeface="Arial" panose="020B0604020202020204" pitchFamily="34" charset="0"/>
              </a:rPr>
              <a:t>1.0</a:t>
            </a:r>
          </a:p>
        </p:txBody>
      </p:sp>
      <p:sp>
        <p:nvSpPr>
          <p:cNvPr id="152" name="TextBox 151">
            <a:extLst>
              <a:ext uri="{FF2B5EF4-FFF2-40B4-BE49-F238E27FC236}">
                <a16:creationId xmlns:a16="http://schemas.microsoft.com/office/drawing/2014/main" id="{AE8EE0AA-2635-4B1C-BFF8-F0CDFCBF1706}"/>
              </a:ext>
            </a:extLst>
          </p:cNvPr>
          <p:cNvSpPr txBox="1"/>
          <p:nvPr/>
        </p:nvSpPr>
        <p:spPr bwMode="auto">
          <a:xfrm>
            <a:off x="7648027" y="6016501"/>
            <a:ext cx="474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pPr>
            <a:r>
              <a:rPr lang="en-US" sz="1600" dirty="0">
                <a:solidFill>
                  <a:srgbClr val="000000"/>
                </a:solidFill>
                <a:cs typeface="Arial" panose="020B0604020202020204" pitchFamily="34" charset="0"/>
              </a:rPr>
              <a:t>2.0</a:t>
            </a:r>
          </a:p>
        </p:txBody>
      </p:sp>
      <p:sp>
        <p:nvSpPr>
          <p:cNvPr id="153" name="TextBox 152">
            <a:extLst>
              <a:ext uri="{FF2B5EF4-FFF2-40B4-BE49-F238E27FC236}">
                <a16:creationId xmlns:a16="http://schemas.microsoft.com/office/drawing/2014/main" id="{C9321616-332A-49B6-BDC6-DAEF62688610}"/>
              </a:ext>
            </a:extLst>
          </p:cNvPr>
          <p:cNvSpPr txBox="1"/>
          <p:nvPr/>
        </p:nvSpPr>
        <p:spPr bwMode="auto">
          <a:xfrm>
            <a:off x="8243598" y="6016501"/>
            <a:ext cx="474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pPr>
            <a:r>
              <a:rPr lang="en-US" sz="1600" dirty="0">
                <a:solidFill>
                  <a:srgbClr val="000000"/>
                </a:solidFill>
                <a:cs typeface="Arial" panose="020B0604020202020204" pitchFamily="34" charset="0"/>
              </a:rPr>
              <a:t>3.0</a:t>
            </a:r>
          </a:p>
        </p:txBody>
      </p:sp>
      <p:sp>
        <p:nvSpPr>
          <p:cNvPr id="154" name="TextBox 153">
            <a:extLst>
              <a:ext uri="{FF2B5EF4-FFF2-40B4-BE49-F238E27FC236}">
                <a16:creationId xmlns:a16="http://schemas.microsoft.com/office/drawing/2014/main" id="{B3E7769F-1D5C-45B6-AF23-CC00A3440E22}"/>
              </a:ext>
            </a:extLst>
          </p:cNvPr>
          <p:cNvSpPr txBox="1"/>
          <p:nvPr/>
        </p:nvSpPr>
        <p:spPr bwMode="auto">
          <a:xfrm>
            <a:off x="8654451" y="6016501"/>
            <a:ext cx="474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eaLnBrk="0" fontAlgn="base" hangingPunct="0">
              <a:spcBef>
                <a:spcPct val="50000"/>
              </a:spcBef>
              <a:spcAft>
                <a:spcPct val="0"/>
              </a:spcAft>
            </a:pPr>
            <a:r>
              <a:rPr lang="en-US" sz="1600" dirty="0">
                <a:solidFill>
                  <a:srgbClr val="000000"/>
                </a:solidFill>
                <a:cs typeface="Arial" panose="020B0604020202020204" pitchFamily="34" charset="0"/>
              </a:rPr>
              <a:t>4.0</a:t>
            </a:r>
          </a:p>
        </p:txBody>
      </p:sp>
      <p:cxnSp>
        <p:nvCxnSpPr>
          <p:cNvPr id="155" name="Straight Connector 154">
            <a:extLst>
              <a:ext uri="{FF2B5EF4-FFF2-40B4-BE49-F238E27FC236}">
                <a16:creationId xmlns:a16="http://schemas.microsoft.com/office/drawing/2014/main" id="{1ACFDC6E-7D8B-4CF4-A785-E175ADC36582}"/>
              </a:ext>
            </a:extLst>
          </p:cNvPr>
          <p:cNvCxnSpPr>
            <a:cxnSpLocks/>
          </p:cNvCxnSpPr>
          <p:nvPr/>
        </p:nvCxnSpPr>
        <p:spPr bwMode="auto">
          <a:xfrm flipH="1" flipV="1">
            <a:off x="6848818" y="1526020"/>
            <a:ext cx="0" cy="4490481"/>
          </a:xfrm>
          <a:prstGeom prst="line">
            <a:avLst/>
          </a:prstGeom>
          <a:noFill/>
          <a:ln w="28575" cap="flat" cmpd="sng" algn="ctr">
            <a:solidFill>
              <a:srgbClr val="000000"/>
            </a:solidFill>
            <a:prstDash val="sysDash"/>
            <a:round/>
            <a:headEnd type="none" w="med" len="med"/>
            <a:tailEnd type="none" w="med" len="med"/>
          </a:ln>
          <a:effectLst/>
        </p:spPr>
      </p:cxnSp>
      <p:cxnSp>
        <p:nvCxnSpPr>
          <p:cNvPr id="156" name="Straight Connector 155">
            <a:extLst>
              <a:ext uri="{FF2B5EF4-FFF2-40B4-BE49-F238E27FC236}">
                <a16:creationId xmlns:a16="http://schemas.microsoft.com/office/drawing/2014/main" id="{3B5CC9D7-9F90-4534-B60F-E6D1375A0BFC}"/>
              </a:ext>
            </a:extLst>
          </p:cNvPr>
          <p:cNvCxnSpPr>
            <a:cxnSpLocks/>
          </p:cNvCxnSpPr>
          <p:nvPr/>
        </p:nvCxnSpPr>
        <p:spPr bwMode="auto">
          <a:xfrm>
            <a:off x="877955" y="1518660"/>
            <a:ext cx="10198365" cy="0"/>
          </a:xfrm>
          <a:prstGeom prst="line">
            <a:avLst/>
          </a:prstGeom>
          <a:noFill/>
          <a:ln w="28575" cap="flat" cmpd="sng" algn="ctr">
            <a:solidFill>
              <a:srgbClr val="000000"/>
            </a:solidFill>
            <a:prstDash val="solid"/>
            <a:round/>
            <a:headEnd type="none" w="med" len="med"/>
            <a:tailEnd type="none" w="med" len="med"/>
          </a:ln>
          <a:effectLst/>
        </p:spPr>
      </p:cxnSp>
      <p:sp>
        <p:nvSpPr>
          <p:cNvPr id="157" name="TextBox 156">
            <a:extLst>
              <a:ext uri="{FF2B5EF4-FFF2-40B4-BE49-F238E27FC236}">
                <a16:creationId xmlns:a16="http://schemas.microsoft.com/office/drawing/2014/main" id="{FBE22700-B1B9-4695-B41C-D70851DBEB96}"/>
              </a:ext>
            </a:extLst>
          </p:cNvPr>
          <p:cNvSpPr txBox="1"/>
          <p:nvPr/>
        </p:nvSpPr>
        <p:spPr bwMode="auto">
          <a:xfrm>
            <a:off x="8636623" y="1568050"/>
            <a:ext cx="1742072" cy="454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86000"/>
              </a:lnSpc>
              <a:spcBef>
                <a:spcPct val="50000"/>
              </a:spcBef>
              <a:spcAft>
                <a:spcPct val="0"/>
              </a:spcAft>
            </a:pPr>
            <a:r>
              <a:rPr lang="en-US" sz="1200" dirty="0">
                <a:solidFill>
                  <a:srgbClr val="000000"/>
                </a:solidFill>
                <a:cs typeface="Arial" panose="020B0604020202020204" pitchFamily="34" charset="0"/>
              </a:rPr>
              <a:t>1.32 (1.12-1.55)</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1.33 (1.11-1.59)</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1.40 (0.90-2.16)</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1.20 (0.65-2.22)</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1.39 (1.12-1.73)</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1.14 (0.81-1.61)</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1.04 (0.68-1.57)</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1.89 (1.15-3.10)</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1.23 (0.88-1.72)</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1.33 (1.10-1.61)</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2.03 (1.31-3.15)</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1.16 (0.94-1.44)</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1.37 (1.02-1.83)</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1.31 (1.07-1.59)</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1.38 (1.05-1.81)</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1.28 (1.05-1.57)</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1.38 (1.05-1.81)</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1.38 (0.94-2.03)</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1.47 (1.17-1.84)</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1.20 (0.79-1.81)</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0.95 (0.64-1.42)</a:t>
            </a:r>
          </a:p>
        </p:txBody>
      </p:sp>
      <p:sp>
        <p:nvSpPr>
          <p:cNvPr id="158" name="TextBox 157">
            <a:extLst>
              <a:ext uri="{FF2B5EF4-FFF2-40B4-BE49-F238E27FC236}">
                <a16:creationId xmlns:a16="http://schemas.microsoft.com/office/drawing/2014/main" id="{B57986E8-E8D6-4B21-AABD-CB91FCCA17CF}"/>
              </a:ext>
            </a:extLst>
          </p:cNvPr>
          <p:cNvSpPr txBox="1"/>
          <p:nvPr/>
        </p:nvSpPr>
        <p:spPr bwMode="auto">
          <a:xfrm>
            <a:off x="5310260" y="1568050"/>
            <a:ext cx="845588" cy="454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eaLnBrk="0" fontAlgn="base" hangingPunct="0">
              <a:lnSpc>
                <a:spcPct val="86000"/>
              </a:lnSpc>
              <a:spcBef>
                <a:spcPct val="50000"/>
              </a:spcBef>
              <a:spcAft>
                <a:spcPct val="0"/>
              </a:spcAft>
            </a:pPr>
            <a:r>
              <a:rPr lang="en-US" sz="1200" dirty="0">
                <a:solidFill>
                  <a:srgbClr val="000000"/>
                </a:solidFill>
                <a:cs typeface="Arial" panose="020B0604020202020204" pitchFamily="34" charset="0"/>
              </a:rPr>
              <a:t>1059</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844</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163</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52</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563</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219</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134</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143</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247</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748</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119</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558</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382</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682</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377</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664</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380</a:t>
            </a:r>
            <a:br>
              <a:rPr lang="en-US" sz="1200" dirty="0">
                <a:solidFill>
                  <a:srgbClr val="000000"/>
                </a:solidFill>
                <a:cs typeface="Arial" panose="020B0604020202020204" pitchFamily="34" charset="0"/>
              </a:rPr>
            </a:b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127</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421</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197</a:t>
            </a:r>
            <a:br>
              <a:rPr lang="en-US" sz="1200" dirty="0">
                <a:solidFill>
                  <a:srgbClr val="000000"/>
                </a:solidFill>
                <a:cs typeface="Arial" panose="020B0604020202020204" pitchFamily="34" charset="0"/>
              </a:rPr>
            </a:br>
            <a:r>
              <a:rPr lang="en-US" sz="1200" dirty="0">
                <a:solidFill>
                  <a:srgbClr val="000000"/>
                </a:solidFill>
                <a:cs typeface="Arial" panose="020B0604020202020204" pitchFamily="34" charset="0"/>
              </a:rPr>
              <a:t>272</a:t>
            </a:r>
          </a:p>
        </p:txBody>
      </p:sp>
      <p:sp>
        <p:nvSpPr>
          <p:cNvPr id="159" name="TextBox 158">
            <a:extLst>
              <a:ext uri="{FF2B5EF4-FFF2-40B4-BE49-F238E27FC236}">
                <a16:creationId xmlns:a16="http://schemas.microsoft.com/office/drawing/2014/main" id="{1D803F06-0ED6-4278-A968-6180A7AD7786}"/>
              </a:ext>
            </a:extLst>
          </p:cNvPr>
          <p:cNvSpPr txBox="1"/>
          <p:nvPr/>
        </p:nvSpPr>
        <p:spPr bwMode="auto">
          <a:xfrm>
            <a:off x="877955" y="1568050"/>
            <a:ext cx="4656769" cy="459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defTabSz="173038" eaLnBrk="0" fontAlgn="base" hangingPunct="0">
              <a:lnSpc>
                <a:spcPct val="86000"/>
              </a:lnSpc>
              <a:spcBef>
                <a:spcPct val="50000"/>
              </a:spcBef>
              <a:spcAft>
                <a:spcPct val="0"/>
              </a:spcAft>
            </a:pPr>
            <a:r>
              <a:rPr lang="en-US" sz="1200" b="1" dirty="0">
                <a:solidFill>
                  <a:srgbClr val="000000"/>
                </a:solidFill>
                <a:cs typeface="Calibri" panose="020F0502020204030204" pitchFamily="34" charset="0"/>
              </a:rPr>
              <a:t>All patients</a:t>
            </a:r>
            <a:br>
              <a:rPr lang="en-US" sz="1200" b="1" dirty="0">
                <a:solidFill>
                  <a:srgbClr val="000000"/>
                </a:solidFill>
                <a:cs typeface="Calibri" panose="020F0502020204030204" pitchFamily="34" charset="0"/>
              </a:rPr>
            </a:br>
            <a:r>
              <a:rPr lang="en-US" sz="1200" b="1" dirty="0">
                <a:solidFill>
                  <a:srgbClr val="000000"/>
                </a:solidFill>
                <a:cs typeface="Calibri" panose="020F0502020204030204" pitchFamily="34" charset="0"/>
              </a:rPr>
              <a:t>Geographic region</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North America</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Europe</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Asia</a:t>
            </a:r>
            <a:br>
              <a:rPr lang="en-US" sz="1200" dirty="0">
                <a:solidFill>
                  <a:srgbClr val="000000"/>
                </a:solidFill>
                <a:cs typeface="Calibri" panose="020F0502020204030204" pitchFamily="34" charset="0"/>
              </a:rPr>
            </a:br>
            <a:r>
              <a:rPr lang="en-US" sz="1200" b="1" dirty="0">
                <a:solidFill>
                  <a:srgbClr val="000000"/>
                </a:solidFill>
                <a:cs typeface="Calibri" panose="020F0502020204030204" pitchFamily="34" charset="0"/>
              </a:rPr>
              <a:t>Race</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White</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Black</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Asian</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Other</a:t>
            </a:r>
            <a:br>
              <a:rPr lang="en-US" sz="1200" dirty="0">
                <a:solidFill>
                  <a:srgbClr val="000000"/>
                </a:solidFill>
                <a:cs typeface="Calibri" panose="020F0502020204030204" pitchFamily="34" charset="0"/>
              </a:rPr>
            </a:br>
            <a:r>
              <a:rPr lang="en-US" sz="1200" b="1" dirty="0">
                <a:solidFill>
                  <a:srgbClr val="000000"/>
                </a:solidFill>
                <a:cs typeface="Calibri" panose="020F0502020204030204" pitchFamily="34" charset="0"/>
              </a:rPr>
              <a:t>Ethnic group</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Hispanic or Latino</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Not Hispanic or Latino</a:t>
            </a:r>
            <a:br>
              <a:rPr lang="en-US" sz="1200" dirty="0">
                <a:solidFill>
                  <a:srgbClr val="000000"/>
                </a:solidFill>
                <a:cs typeface="Calibri" panose="020F0502020204030204" pitchFamily="34" charset="0"/>
              </a:rPr>
            </a:br>
            <a:r>
              <a:rPr lang="en-US" sz="1200" b="1" dirty="0">
                <a:solidFill>
                  <a:srgbClr val="000000"/>
                </a:solidFill>
                <a:cs typeface="Calibri" panose="020F0502020204030204" pitchFamily="34" charset="0"/>
              </a:rPr>
              <a:t>Age</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18 to &lt; 40 yrs</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40 to &lt; 65 yrs</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 65 yrs</a:t>
            </a:r>
            <a:br>
              <a:rPr lang="en-US" sz="1200" dirty="0">
                <a:solidFill>
                  <a:srgbClr val="000000"/>
                </a:solidFill>
                <a:cs typeface="Calibri" panose="020F0502020204030204" pitchFamily="34" charset="0"/>
              </a:rPr>
            </a:br>
            <a:r>
              <a:rPr lang="en-US" sz="1200" b="1" dirty="0">
                <a:solidFill>
                  <a:srgbClr val="000000"/>
                </a:solidFill>
                <a:cs typeface="Calibri" panose="020F0502020204030204" pitchFamily="34" charset="0"/>
              </a:rPr>
              <a:t>Sex</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Male</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Female</a:t>
            </a:r>
            <a:br>
              <a:rPr lang="en-US" sz="1200" dirty="0">
                <a:solidFill>
                  <a:srgbClr val="000000"/>
                </a:solidFill>
                <a:cs typeface="Calibri" panose="020F0502020204030204" pitchFamily="34" charset="0"/>
              </a:rPr>
            </a:br>
            <a:r>
              <a:rPr lang="en-US" sz="1200" b="1" dirty="0">
                <a:solidFill>
                  <a:srgbClr val="000000"/>
                </a:solidFill>
                <a:cs typeface="Calibri" panose="020F0502020204030204" pitchFamily="34" charset="0"/>
              </a:rPr>
              <a:t>Symptoms duration</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 10 days</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&gt; 10 days</a:t>
            </a:r>
            <a:br>
              <a:rPr lang="en-US" sz="1200" dirty="0">
                <a:solidFill>
                  <a:srgbClr val="000000"/>
                </a:solidFill>
                <a:cs typeface="Calibri" panose="020F0502020204030204" pitchFamily="34" charset="0"/>
              </a:rPr>
            </a:br>
            <a:r>
              <a:rPr lang="en-US" sz="1200" b="1" dirty="0">
                <a:solidFill>
                  <a:srgbClr val="000000"/>
                </a:solidFill>
                <a:cs typeface="Calibri" panose="020F0502020204030204" pitchFamily="34" charset="0"/>
              </a:rPr>
              <a:t>Baseline ordinal score</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4 (not receiving oxygen)</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5 (receiving oxygen)</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6 (receiving high-flow oxygen or noninvasive mechanical ventilation)</a:t>
            </a:r>
            <a:br>
              <a:rPr lang="en-US" sz="1200" dirty="0">
                <a:solidFill>
                  <a:srgbClr val="000000"/>
                </a:solidFill>
                <a:cs typeface="Calibri" panose="020F0502020204030204" pitchFamily="34" charset="0"/>
              </a:rPr>
            </a:br>
            <a:r>
              <a:rPr lang="en-US" sz="1200" dirty="0">
                <a:solidFill>
                  <a:srgbClr val="000000"/>
                </a:solidFill>
                <a:cs typeface="Calibri" panose="020F0502020204030204" pitchFamily="34" charset="0"/>
              </a:rPr>
              <a:t>	7 (receiving mechanical ventilation or ECMO)</a:t>
            </a:r>
          </a:p>
        </p:txBody>
      </p:sp>
      <p:grpSp>
        <p:nvGrpSpPr>
          <p:cNvPr id="160" name="Group 159">
            <a:extLst>
              <a:ext uri="{FF2B5EF4-FFF2-40B4-BE49-F238E27FC236}">
                <a16:creationId xmlns:a16="http://schemas.microsoft.com/office/drawing/2014/main" id="{F0313C63-3629-4CC7-9344-E6E5475C0857}"/>
              </a:ext>
            </a:extLst>
          </p:cNvPr>
          <p:cNvGrpSpPr/>
          <p:nvPr/>
        </p:nvGrpSpPr>
        <p:grpSpPr>
          <a:xfrm>
            <a:off x="7019926" y="1647826"/>
            <a:ext cx="495301" cy="76200"/>
            <a:chOff x="7019926" y="1643063"/>
            <a:chExt cx="495301" cy="76200"/>
          </a:xfrm>
        </p:grpSpPr>
        <p:cxnSp>
          <p:nvCxnSpPr>
            <p:cNvPr id="161" name="Straight Connector 160">
              <a:extLst>
                <a:ext uri="{FF2B5EF4-FFF2-40B4-BE49-F238E27FC236}">
                  <a16:creationId xmlns:a16="http://schemas.microsoft.com/office/drawing/2014/main" id="{905D7AAA-3335-495F-9E0F-D623DF2AC436}"/>
                </a:ext>
              </a:extLst>
            </p:cNvPr>
            <p:cNvCxnSpPr>
              <a:cxnSpLocks/>
            </p:cNvCxnSpPr>
            <p:nvPr/>
          </p:nvCxnSpPr>
          <p:spPr bwMode="auto">
            <a:xfrm>
              <a:off x="7019926" y="1681163"/>
              <a:ext cx="495299" cy="0"/>
            </a:xfrm>
            <a:prstGeom prst="line">
              <a:avLst/>
            </a:prstGeom>
            <a:noFill/>
            <a:ln w="28575" cap="flat" cmpd="sng" algn="ctr">
              <a:solidFill>
                <a:srgbClr val="000000"/>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665B44F7-6606-4179-A745-AD2260B23C8C}"/>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F58FF3CE-6FA6-436C-AB88-F5975DF523DE}"/>
                </a:ext>
              </a:extLst>
            </p:cNvPr>
            <p:cNvCxnSpPr/>
            <p:nvPr/>
          </p:nvCxnSpPr>
          <p:spPr bwMode="auto">
            <a:xfrm>
              <a:off x="7515227"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164" name="Group 163">
            <a:extLst>
              <a:ext uri="{FF2B5EF4-FFF2-40B4-BE49-F238E27FC236}">
                <a16:creationId xmlns:a16="http://schemas.microsoft.com/office/drawing/2014/main" id="{612B9E60-5831-473D-B92B-45903907AFD6}"/>
              </a:ext>
            </a:extLst>
          </p:cNvPr>
          <p:cNvGrpSpPr/>
          <p:nvPr/>
        </p:nvGrpSpPr>
        <p:grpSpPr>
          <a:xfrm>
            <a:off x="7019926" y="1973742"/>
            <a:ext cx="519116" cy="76200"/>
            <a:chOff x="7019926" y="1643063"/>
            <a:chExt cx="519116" cy="76200"/>
          </a:xfrm>
        </p:grpSpPr>
        <p:cxnSp>
          <p:nvCxnSpPr>
            <p:cNvPr id="165" name="Straight Connector 164">
              <a:extLst>
                <a:ext uri="{FF2B5EF4-FFF2-40B4-BE49-F238E27FC236}">
                  <a16:creationId xmlns:a16="http://schemas.microsoft.com/office/drawing/2014/main" id="{0571FF42-CB75-49F1-BCE0-68A21D942C30}"/>
                </a:ext>
              </a:extLst>
            </p:cNvPr>
            <p:cNvCxnSpPr>
              <a:cxnSpLocks/>
            </p:cNvCxnSpPr>
            <p:nvPr/>
          </p:nvCxnSpPr>
          <p:spPr bwMode="auto">
            <a:xfrm>
              <a:off x="7019926" y="1681163"/>
              <a:ext cx="519116" cy="0"/>
            </a:xfrm>
            <a:prstGeom prst="line">
              <a:avLst/>
            </a:prstGeom>
            <a:noFill/>
            <a:ln w="28575" cap="flat" cmpd="sng" algn="ctr">
              <a:solidFill>
                <a:srgbClr val="000000"/>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69C629AB-62EB-4C7D-B889-842E15F5BA13}"/>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8F8D6788-49DC-4FFA-A8E7-B6617A7CD81B}"/>
                </a:ext>
              </a:extLst>
            </p:cNvPr>
            <p:cNvCxnSpPr/>
            <p:nvPr/>
          </p:nvCxnSpPr>
          <p:spPr bwMode="auto">
            <a:xfrm>
              <a:off x="7539042"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168" name="Group 167">
            <a:extLst>
              <a:ext uri="{FF2B5EF4-FFF2-40B4-BE49-F238E27FC236}">
                <a16:creationId xmlns:a16="http://schemas.microsoft.com/office/drawing/2014/main" id="{C81C54ED-AD1D-4F48-BF53-1AF18EF7DA89}"/>
              </a:ext>
            </a:extLst>
          </p:cNvPr>
          <p:cNvGrpSpPr/>
          <p:nvPr/>
        </p:nvGrpSpPr>
        <p:grpSpPr>
          <a:xfrm>
            <a:off x="6702780" y="2133760"/>
            <a:ext cx="1290641" cy="76200"/>
            <a:chOff x="7019926" y="1643063"/>
            <a:chExt cx="1290641" cy="76200"/>
          </a:xfrm>
        </p:grpSpPr>
        <p:cxnSp>
          <p:nvCxnSpPr>
            <p:cNvPr id="169" name="Straight Connector 168">
              <a:extLst>
                <a:ext uri="{FF2B5EF4-FFF2-40B4-BE49-F238E27FC236}">
                  <a16:creationId xmlns:a16="http://schemas.microsoft.com/office/drawing/2014/main" id="{0F863F1A-7D10-48AE-AA91-F9004CC51968}"/>
                </a:ext>
              </a:extLst>
            </p:cNvPr>
            <p:cNvCxnSpPr>
              <a:cxnSpLocks/>
            </p:cNvCxnSpPr>
            <p:nvPr/>
          </p:nvCxnSpPr>
          <p:spPr bwMode="auto">
            <a:xfrm>
              <a:off x="7019926" y="1681163"/>
              <a:ext cx="1290641" cy="0"/>
            </a:xfrm>
            <a:prstGeom prst="line">
              <a:avLst/>
            </a:prstGeom>
            <a:noFill/>
            <a:ln w="28575" cap="flat" cmpd="sng" algn="ctr">
              <a:solidFill>
                <a:srgbClr val="000000"/>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B958B8AB-2403-4879-BB05-954B08168BE2}"/>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82547653-7C38-4886-AEA1-284DDCEA615C}"/>
                </a:ext>
              </a:extLst>
            </p:cNvPr>
            <p:cNvCxnSpPr/>
            <p:nvPr/>
          </p:nvCxnSpPr>
          <p:spPr bwMode="auto">
            <a:xfrm>
              <a:off x="8310567"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172" name="Group 171">
            <a:extLst>
              <a:ext uri="{FF2B5EF4-FFF2-40B4-BE49-F238E27FC236}">
                <a16:creationId xmlns:a16="http://schemas.microsoft.com/office/drawing/2014/main" id="{E03B8C85-6955-4C67-94BE-88699BEA1A9D}"/>
              </a:ext>
            </a:extLst>
          </p:cNvPr>
          <p:cNvGrpSpPr/>
          <p:nvPr/>
        </p:nvGrpSpPr>
        <p:grpSpPr>
          <a:xfrm>
            <a:off x="6235810" y="2278542"/>
            <a:ext cx="1804428" cy="76200"/>
            <a:chOff x="7019926" y="1643063"/>
            <a:chExt cx="1804428" cy="76200"/>
          </a:xfrm>
        </p:grpSpPr>
        <p:cxnSp>
          <p:nvCxnSpPr>
            <p:cNvPr id="173" name="Straight Connector 172">
              <a:extLst>
                <a:ext uri="{FF2B5EF4-FFF2-40B4-BE49-F238E27FC236}">
                  <a16:creationId xmlns:a16="http://schemas.microsoft.com/office/drawing/2014/main" id="{1CDD1C94-2457-40BE-AA4E-F4960855170C}"/>
                </a:ext>
              </a:extLst>
            </p:cNvPr>
            <p:cNvCxnSpPr>
              <a:cxnSpLocks/>
            </p:cNvCxnSpPr>
            <p:nvPr/>
          </p:nvCxnSpPr>
          <p:spPr bwMode="auto">
            <a:xfrm>
              <a:off x="7019926" y="1681163"/>
              <a:ext cx="1804428" cy="0"/>
            </a:xfrm>
            <a:prstGeom prst="line">
              <a:avLst/>
            </a:prstGeom>
            <a:noFill/>
            <a:ln w="28575" cap="flat" cmpd="sng" algn="ctr">
              <a:solidFill>
                <a:srgbClr val="000000"/>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7EC72155-B5F5-4011-9E8E-A3F7DB1757C7}"/>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306E8DE2-1268-4451-87F0-DA72AE04E8F0}"/>
                </a:ext>
              </a:extLst>
            </p:cNvPr>
            <p:cNvCxnSpPr/>
            <p:nvPr/>
          </p:nvCxnSpPr>
          <p:spPr bwMode="auto">
            <a:xfrm>
              <a:off x="8824354"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176" name="Group 175">
            <a:extLst>
              <a:ext uri="{FF2B5EF4-FFF2-40B4-BE49-F238E27FC236}">
                <a16:creationId xmlns:a16="http://schemas.microsoft.com/office/drawing/2014/main" id="{13FAB0D8-FD78-48E3-8E5E-2620B51D388E}"/>
              </a:ext>
            </a:extLst>
          </p:cNvPr>
          <p:cNvGrpSpPr/>
          <p:nvPr/>
        </p:nvGrpSpPr>
        <p:grpSpPr>
          <a:xfrm>
            <a:off x="7024140" y="2585190"/>
            <a:ext cx="642947" cy="76200"/>
            <a:chOff x="7019926" y="1643063"/>
            <a:chExt cx="642947" cy="76200"/>
          </a:xfrm>
        </p:grpSpPr>
        <p:cxnSp>
          <p:nvCxnSpPr>
            <p:cNvPr id="177" name="Straight Connector 176">
              <a:extLst>
                <a:ext uri="{FF2B5EF4-FFF2-40B4-BE49-F238E27FC236}">
                  <a16:creationId xmlns:a16="http://schemas.microsoft.com/office/drawing/2014/main" id="{FC3FE3BB-73FA-4496-A639-F0E230687619}"/>
                </a:ext>
              </a:extLst>
            </p:cNvPr>
            <p:cNvCxnSpPr>
              <a:cxnSpLocks/>
            </p:cNvCxnSpPr>
            <p:nvPr/>
          </p:nvCxnSpPr>
          <p:spPr bwMode="auto">
            <a:xfrm>
              <a:off x="7019926" y="1681163"/>
              <a:ext cx="642947" cy="0"/>
            </a:xfrm>
            <a:prstGeom prst="line">
              <a:avLst/>
            </a:prstGeom>
            <a:noFill/>
            <a:ln w="28575" cap="flat" cmpd="sng" algn="ctr">
              <a:solidFill>
                <a:srgbClr val="000000"/>
              </a:solidFill>
              <a:prstDash val="solid"/>
              <a:round/>
              <a:headEnd type="none" w="med" len="med"/>
              <a:tailEnd type="none" w="med" len="med"/>
            </a:ln>
            <a:effectLst/>
          </p:spPr>
        </p:cxnSp>
        <p:cxnSp>
          <p:nvCxnSpPr>
            <p:cNvPr id="178" name="Straight Connector 177">
              <a:extLst>
                <a:ext uri="{FF2B5EF4-FFF2-40B4-BE49-F238E27FC236}">
                  <a16:creationId xmlns:a16="http://schemas.microsoft.com/office/drawing/2014/main" id="{FAF09B2A-9ECB-4CE0-8C90-5E3C6A3B8B0C}"/>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7D9901FA-7257-4C62-BFA3-CF94CC6BC483}"/>
                </a:ext>
              </a:extLst>
            </p:cNvPr>
            <p:cNvCxnSpPr/>
            <p:nvPr/>
          </p:nvCxnSpPr>
          <p:spPr bwMode="auto">
            <a:xfrm>
              <a:off x="7662873"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180" name="Group 179">
            <a:extLst>
              <a:ext uri="{FF2B5EF4-FFF2-40B4-BE49-F238E27FC236}">
                <a16:creationId xmlns:a16="http://schemas.microsoft.com/office/drawing/2014/main" id="{D2939A24-1562-46C2-86BF-1771FA33A769}"/>
              </a:ext>
            </a:extLst>
          </p:cNvPr>
          <p:cNvGrpSpPr/>
          <p:nvPr/>
        </p:nvGrpSpPr>
        <p:grpSpPr>
          <a:xfrm>
            <a:off x="6558467" y="2732810"/>
            <a:ext cx="1000141" cy="76200"/>
            <a:chOff x="7019926" y="1643063"/>
            <a:chExt cx="1000141" cy="76200"/>
          </a:xfrm>
        </p:grpSpPr>
        <p:cxnSp>
          <p:nvCxnSpPr>
            <p:cNvPr id="181" name="Straight Connector 180">
              <a:extLst>
                <a:ext uri="{FF2B5EF4-FFF2-40B4-BE49-F238E27FC236}">
                  <a16:creationId xmlns:a16="http://schemas.microsoft.com/office/drawing/2014/main" id="{34B97E99-6510-4DB0-A763-DC5A9F971894}"/>
                </a:ext>
              </a:extLst>
            </p:cNvPr>
            <p:cNvCxnSpPr>
              <a:cxnSpLocks/>
            </p:cNvCxnSpPr>
            <p:nvPr/>
          </p:nvCxnSpPr>
          <p:spPr bwMode="auto">
            <a:xfrm>
              <a:off x="7019926" y="1681163"/>
              <a:ext cx="1000141" cy="0"/>
            </a:xfrm>
            <a:prstGeom prst="line">
              <a:avLst/>
            </a:prstGeom>
            <a:noFill/>
            <a:ln w="28575" cap="flat" cmpd="sng" algn="ctr">
              <a:solidFill>
                <a:srgbClr val="000000"/>
              </a:solidFill>
              <a:prstDash val="solid"/>
              <a:round/>
              <a:headEnd type="none" w="med" len="med"/>
              <a:tailEnd type="none" w="med" len="med"/>
            </a:ln>
            <a:effectLst/>
          </p:spPr>
        </p:cxnSp>
        <p:cxnSp>
          <p:nvCxnSpPr>
            <p:cNvPr id="182" name="Straight Connector 181">
              <a:extLst>
                <a:ext uri="{FF2B5EF4-FFF2-40B4-BE49-F238E27FC236}">
                  <a16:creationId xmlns:a16="http://schemas.microsoft.com/office/drawing/2014/main" id="{6A0BFAEA-9436-44A7-9DCE-BB06C4F347FB}"/>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183" name="Straight Connector 182">
              <a:extLst>
                <a:ext uri="{FF2B5EF4-FFF2-40B4-BE49-F238E27FC236}">
                  <a16:creationId xmlns:a16="http://schemas.microsoft.com/office/drawing/2014/main" id="{0ACEEB51-E780-459A-A50D-5BE58FC45539}"/>
                </a:ext>
              </a:extLst>
            </p:cNvPr>
            <p:cNvCxnSpPr/>
            <p:nvPr/>
          </p:nvCxnSpPr>
          <p:spPr bwMode="auto">
            <a:xfrm>
              <a:off x="8020067"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184" name="Group 183">
            <a:extLst>
              <a:ext uri="{FF2B5EF4-FFF2-40B4-BE49-F238E27FC236}">
                <a16:creationId xmlns:a16="http://schemas.microsoft.com/office/drawing/2014/main" id="{EDD2AAFF-16F3-4998-B581-2F1B1B07602E}"/>
              </a:ext>
            </a:extLst>
          </p:cNvPr>
          <p:cNvGrpSpPr/>
          <p:nvPr/>
        </p:nvGrpSpPr>
        <p:grpSpPr>
          <a:xfrm>
            <a:off x="6298978" y="2892828"/>
            <a:ext cx="1223988" cy="76200"/>
            <a:chOff x="7019926" y="1643063"/>
            <a:chExt cx="1223988" cy="76200"/>
          </a:xfrm>
        </p:grpSpPr>
        <p:cxnSp>
          <p:nvCxnSpPr>
            <p:cNvPr id="185" name="Straight Connector 184">
              <a:extLst>
                <a:ext uri="{FF2B5EF4-FFF2-40B4-BE49-F238E27FC236}">
                  <a16:creationId xmlns:a16="http://schemas.microsoft.com/office/drawing/2014/main" id="{A1ADE40C-3CC3-4104-8210-93988DEA8890}"/>
                </a:ext>
              </a:extLst>
            </p:cNvPr>
            <p:cNvCxnSpPr>
              <a:cxnSpLocks/>
            </p:cNvCxnSpPr>
            <p:nvPr/>
          </p:nvCxnSpPr>
          <p:spPr bwMode="auto">
            <a:xfrm>
              <a:off x="7019926" y="1681163"/>
              <a:ext cx="1223988" cy="0"/>
            </a:xfrm>
            <a:prstGeom prst="line">
              <a:avLst/>
            </a:prstGeom>
            <a:noFill/>
            <a:ln w="28575" cap="flat" cmpd="sng" algn="ctr">
              <a:solidFill>
                <a:srgbClr val="000000"/>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17D82B28-0565-4B1A-B16D-C27AFEFE11B4}"/>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D80237A2-B746-4D03-B9AB-A7F30EB2F5D8}"/>
                </a:ext>
              </a:extLst>
            </p:cNvPr>
            <p:cNvCxnSpPr/>
            <p:nvPr/>
          </p:nvCxnSpPr>
          <p:spPr bwMode="auto">
            <a:xfrm>
              <a:off x="8243914"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188" name="Group 187">
            <a:extLst>
              <a:ext uri="{FF2B5EF4-FFF2-40B4-BE49-F238E27FC236}">
                <a16:creationId xmlns:a16="http://schemas.microsoft.com/office/drawing/2014/main" id="{DF65BF43-9A03-432C-8997-AD077C860337}"/>
              </a:ext>
            </a:extLst>
          </p:cNvPr>
          <p:cNvGrpSpPr/>
          <p:nvPr/>
        </p:nvGrpSpPr>
        <p:grpSpPr>
          <a:xfrm>
            <a:off x="7058537" y="3040542"/>
            <a:ext cx="1452596" cy="76200"/>
            <a:chOff x="7019926" y="1643063"/>
            <a:chExt cx="1452596" cy="76200"/>
          </a:xfrm>
        </p:grpSpPr>
        <p:cxnSp>
          <p:nvCxnSpPr>
            <p:cNvPr id="189" name="Straight Connector 188">
              <a:extLst>
                <a:ext uri="{FF2B5EF4-FFF2-40B4-BE49-F238E27FC236}">
                  <a16:creationId xmlns:a16="http://schemas.microsoft.com/office/drawing/2014/main" id="{27153B75-F781-427C-90CC-3B567E3BB34D}"/>
                </a:ext>
              </a:extLst>
            </p:cNvPr>
            <p:cNvCxnSpPr>
              <a:cxnSpLocks/>
            </p:cNvCxnSpPr>
            <p:nvPr/>
          </p:nvCxnSpPr>
          <p:spPr bwMode="auto">
            <a:xfrm>
              <a:off x="7019926" y="1681163"/>
              <a:ext cx="1452596" cy="0"/>
            </a:xfrm>
            <a:prstGeom prst="line">
              <a:avLst/>
            </a:prstGeom>
            <a:noFill/>
            <a:ln w="28575" cap="flat" cmpd="sng" algn="ctr">
              <a:solidFill>
                <a:srgbClr val="000000"/>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75C7ADEF-69DA-4E2C-BE89-696E8EF0D13D}"/>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191" name="Straight Connector 190">
              <a:extLst>
                <a:ext uri="{FF2B5EF4-FFF2-40B4-BE49-F238E27FC236}">
                  <a16:creationId xmlns:a16="http://schemas.microsoft.com/office/drawing/2014/main" id="{8A74E6B0-C1F0-4A76-9650-04EC55578CD9}"/>
                </a:ext>
              </a:extLst>
            </p:cNvPr>
            <p:cNvCxnSpPr/>
            <p:nvPr/>
          </p:nvCxnSpPr>
          <p:spPr bwMode="auto">
            <a:xfrm>
              <a:off x="8472522"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192" name="Group 191">
            <a:extLst>
              <a:ext uri="{FF2B5EF4-FFF2-40B4-BE49-F238E27FC236}">
                <a16:creationId xmlns:a16="http://schemas.microsoft.com/office/drawing/2014/main" id="{2EB82875-D41B-416D-9688-546C3BB377E8}"/>
              </a:ext>
            </a:extLst>
          </p:cNvPr>
          <p:cNvGrpSpPr/>
          <p:nvPr/>
        </p:nvGrpSpPr>
        <p:grpSpPr>
          <a:xfrm>
            <a:off x="6665690" y="3365432"/>
            <a:ext cx="971580" cy="76200"/>
            <a:chOff x="7500942" y="1643063"/>
            <a:chExt cx="971580" cy="76200"/>
          </a:xfrm>
        </p:grpSpPr>
        <p:cxnSp>
          <p:nvCxnSpPr>
            <p:cNvPr id="193" name="Straight Connector 192">
              <a:extLst>
                <a:ext uri="{FF2B5EF4-FFF2-40B4-BE49-F238E27FC236}">
                  <a16:creationId xmlns:a16="http://schemas.microsoft.com/office/drawing/2014/main" id="{43C3679B-45B8-4539-8666-64BDD89C94CB}"/>
                </a:ext>
              </a:extLst>
            </p:cNvPr>
            <p:cNvCxnSpPr>
              <a:cxnSpLocks/>
            </p:cNvCxnSpPr>
            <p:nvPr/>
          </p:nvCxnSpPr>
          <p:spPr bwMode="auto">
            <a:xfrm>
              <a:off x="7500942" y="1681163"/>
              <a:ext cx="971580" cy="0"/>
            </a:xfrm>
            <a:prstGeom prst="line">
              <a:avLst/>
            </a:prstGeom>
            <a:noFill/>
            <a:ln w="28575" cap="flat" cmpd="sng" algn="ctr">
              <a:solidFill>
                <a:srgbClr val="000000"/>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060D4A73-2FC4-4607-8486-AC57EF7F574E}"/>
                </a:ext>
              </a:extLst>
            </p:cNvPr>
            <p:cNvCxnSpPr/>
            <p:nvPr/>
          </p:nvCxnSpPr>
          <p:spPr bwMode="auto">
            <a:xfrm>
              <a:off x="7500942"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A9DF45FC-9AE3-469A-93C7-50BE24465A86}"/>
                </a:ext>
              </a:extLst>
            </p:cNvPr>
            <p:cNvCxnSpPr/>
            <p:nvPr/>
          </p:nvCxnSpPr>
          <p:spPr bwMode="auto">
            <a:xfrm>
              <a:off x="8472522"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196" name="Group 195">
            <a:extLst>
              <a:ext uri="{FF2B5EF4-FFF2-40B4-BE49-F238E27FC236}">
                <a16:creationId xmlns:a16="http://schemas.microsoft.com/office/drawing/2014/main" id="{40EBEC44-F4C4-4BF8-BF4D-8F43D4A6B46B}"/>
              </a:ext>
            </a:extLst>
          </p:cNvPr>
          <p:cNvGrpSpPr/>
          <p:nvPr/>
        </p:nvGrpSpPr>
        <p:grpSpPr>
          <a:xfrm>
            <a:off x="6996955" y="3506131"/>
            <a:ext cx="561980" cy="76200"/>
            <a:chOff x="7019926" y="1643063"/>
            <a:chExt cx="561980" cy="76200"/>
          </a:xfrm>
        </p:grpSpPr>
        <p:cxnSp>
          <p:nvCxnSpPr>
            <p:cNvPr id="197" name="Straight Connector 196">
              <a:extLst>
                <a:ext uri="{FF2B5EF4-FFF2-40B4-BE49-F238E27FC236}">
                  <a16:creationId xmlns:a16="http://schemas.microsoft.com/office/drawing/2014/main" id="{544B9509-E5D8-40D8-93CB-A382A6311C4C}"/>
                </a:ext>
              </a:extLst>
            </p:cNvPr>
            <p:cNvCxnSpPr>
              <a:cxnSpLocks/>
            </p:cNvCxnSpPr>
            <p:nvPr/>
          </p:nvCxnSpPr>
          <p:spPr bwMode="auto">
            <a:xfrm>
              <a:off x="7019926" y="1681163"/>
              <a:ext cx="561653" cy="0"/>
            </a:xfrm>
            <a:prstGeom prst="line">
              <a:avLst/>
            </a:prstGeom>
            <a:noFill/>
            <a:ln w="28575" cap="flat" cmpd="sng" algn="ctr">
              <a:solidFill>
                <a:srgbClr val="000000"/>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8487A47C-E9A2-439B-B622-D22BA46513C6}"/>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3C1BC2F9-4B17-4827-9481-ABC020A46087}"/>
                </a:ext>
              </a:extLst>
            </p:cNvPr>
            <p:cNvCxnSpPr/>
            <p:nvPr/>
          </p:nvCxnSpPr>
          <p:spPr bwMode="auto">
            <a:xfrm>
              <a:off x="7581906"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200" name="Group 199">
            <a:extLst>
              <a:ext uri="{FF2B5EF4-FFF2-40B4-BE49-F238E27FC236}">
                <a16:creationId xmlns:a16="http://schemas.microsoft.com/office/drawing/2014/main" id="{C59FCEA0-0480-4B28-9856-60AA8D6C6776}"/>
              </a:ext>
            </a:extLst>
          </p:cNvPr>
          <p:cNvGrpSpPr/>
          <p:nvPr/>
        </p:nvGrpSpPr>
        <p:grpSpPr>
          <a:xfrm>
            <a:off x="7248250" y="3826561"/>
            <a:ext cx="1300182" cy="76200"/>
            <a:chOff x="7019926" y="1643063"/>
            <a:chExt cx="1300182" cy="76200"/>
          </a:xfrm>
        </p:grpSpPr>
        <p:cxnSp>
          <p:nvCxnSpPr>
            <p:cNvPr id="201" name="Straight Connector 200">
              <a:extLst>
                <a:ext uri="{FF2B5EF4-FFF2-40B4-BE49-F238E27FC236}">
                  <a16:creationId xmlns:a16="http://schemas.microsoft.com/office/drawing/2014/main" id="{874F5272-A9B3-481E-949E-2B4E2FF61FC8}"/>
                </a:ext>
              </a:extLst>
            </p:cNvPr>
            <p:cNvCxnSpPr>
              <a:cxnSpLocks/>
            </p:cNvCxnSpPr>
            <p:nvPr/>
          </p:nvCxnSpPr>
          <p:spPr bwMode="auto">
            <a:xfrm>
              <a:off x="7019926" y="1681163"/>
              <a:ext cx="1300182" cy="0"/>
            </a:xfrm>
            <a:prstGeom prst="line">
              <a:avLst/>
            </a:prstGeom>
            <a:noFill/>
            <a:ln w="28575" cap="flat" cmpd="sng" algn="ctr">
              <a:solidFill>
                <a:srgbClr val="000000"/>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3606E8C5-42BF-4BD3-B4ED-2BC694FD18D9}"/>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FD5ECC06-A3FB-49D0-BF07-F3592FEB2AF9}"/>
                </a:ext>
              </a:extLst>
            </p:cNvPr>
            <p:cNvCxnSpPr/>
            <p:nvPr/>
          </p:nvCxnSpPr>
          <p:spPr bwMode="auto">
            <a:xfrm>
              <a:off x="8320108"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204" name="Group 203">
            <a:extLst>
              <a:ext uri="{FF2B5EF4-FFF2-40B4-BE49-F238E27FC236}">
                <a16:creationId xmlns:a16="http://schemas.microsoft.com/office/drawing/2014/main" id="{7F840EE3-3267-40A0-84D3-B26D8204E71B}"/>
              </a:ext>
            </a:extLst>
          </p:cNvPr>
          <p:cNvGrpSpPr/>
          <p:nvPr/>
        </p:nvGrpSpPr>
        <p:grpSpPr>
          <a:xfrm>
            <a:off x="6777547" y="3991032"/>
            <a:ext cx="619135" cy="76200"/>
            <a:chOff x="7019926" y="1643063"/>
            <a:chExt cx="619135" cy="76200"/>
          </a:xfrm>
        </p:grpSpPr>
        <p:cxnSp>
          <p:nvCxnSpPr>
            <p:cNvPr id="205" name="Straight Connector 204">
              <a:extLst>
                <a:ext uri="{FF2B5EF4-FFF2-40B4-BE49-F238E27FC236}">
                  <a16:creationId xmlns:a16="http://schemas.microsoft.com/office/drawing/2014/main" id="{4B6309C1-499E-4E0A-B152-B99CD001C38B}"/>
                </a:ext>
              </a:extLst>
            </p:cNvPr>
            <p:cNvCxnSpPr>
              <a:cxnSpLocks/>
            </p:cNvCxnSpPr>
            <p:nvPr/>
          </p:nvCxnSpPr>
          <p:spPr bwMode="auto">
            <a:xfrm>
              <a:off x="7019926" y="1681163"/>
              <a:ext cx="619135" cy="0"/>
            </a:xfrm>
            <a:prstGeom prst="line">
              <a:avLst/>
            </a:prstGeom>
            <a:noFill/>
            <a:ln w="28575" cap="flat" cmpd="sng" algn="ctr">
              <a:solidFill>
                <a:srgbClr val="000000"/>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B86C9C63-E505-4DFE-BF77-5F2C45C5AB85}"/>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7F937BC8-9675-411D-B46C-1EDED50CFDDF}"/>
                </a:ext>
              </a:extLst>
            </p:cNvPr>
            <p:cNvCxnSpPr/>
            <p:nvPr/>
          </p:nvCxnSpPr>
          <p:spPr bwMode="auto">
            <a:xfrm>
              <a:off x="7639061"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208" name="Group 207">
            <a:extLst>
              <a:ext uri="{FF2B5EF4-FFF2-40B4-BE49-F238E27FC236}">
                <a16:creationId xmlns:a16="http://schemas.microsoft.com/office/drawing/2014/main" id="{829F3AA6-A914-49E0-83B0-BAFF3B0C3902}"/>
              </a:ext>
            </a:extLst>
          </p:cNvPr>
          <p:cNvGrpSpPr/>
          <p:nvPr/>
        </p:nvGrpSpPr>
        <p:grpSpPr>
          <a:xfrm>
            <a:off x="6901698" y="4147540"/>
            <a:ext cx="847743" cy="76200"/>
            <a:chOff x="7019926" y="1643063"/>
            <a:chExt cx="847743" cy="76200"/>
          </a:xfrm>
        </p:grpSpPr>
        <p:cxnSp>
          <p:nvCxnSpPr>
            <p:cNvPr id="209" name="Straight Connector 208">
              <a:extLst>
                <a:ext uri="{FF2B5EF4-FFF2-40B4-BE49-F238E27FC236}">
                  <a16:creationId xmlns:a16="http://schemas.microsoft.com/office/drawing/2014/main" id="{091B606F-42D3-4616-8D32-A4AE96CD2CD8}"/>
                </a:ext>
              </a:extLst>
            </p:cNvPr>
            <p:cNvCxnSpPr>
              <a:cxnSpLocks/>
            </p:cNvCxnSpPr>
            <p:nvPr/>
          </p:nvCxnSpPr>
          <p:spPr bwMode="auto">
            <a:xfrm>
              <a:off x="7019926" y="1681163"/>
              <a:ext cx="847743" cy="0"/>
            </a:xfrm>
            <a:prstGeom prst="line">
              <a:avLst/>
            </a:prstGeom>
            <a:noFill/>
            <a:ln w="28575" cap="flat" cmpd="sng" algn="ctr">
              <a:solidFill>
                <a:srgbClr val="000000"/>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B44BC8F5-B7E7-4149-8A10-A7CDF90C635E}"/>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F950FA0D-7D23-48A2-B1DC-6363FCD099D7}"/>
                </a:ext>
              </a:extLst>
            </p:cNvPr>
            <p:cNvCxnSpPr/>
            <p:nvPr/>
          </p:nvCxnSpPr>
          <p:spPr bwMode="auto">
            <a:xfrm>
              <a:off x="7867669"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212" name="Group 211">
            <a:extLst>
              <a:ext uri="{FF2B5EF4-FFF2-40B4-BE49-F238E27FC236}">
                <a16:creationId xmlns:a16="http://schemas.microsoft.com/office/drawing/2014/main" id="{0BB7D6F0-15A5-47A9-8C45-A8D9F2E8816A}"/>
              </a:ext>
            </a:extLst>
          </p:cNvPr>
          <p:cNvGrpSpPr/>
          <p:nvPr/>
        </p:nvGrpSpPr>
        <p:grpSpPr>
          <a:xfrm>
            <a:off x="6954714" y="4541442"/>
            <a:ext cx="590558" cy="76200"/>
            <a:chOff x="7019926" y="1643063"/>
            <a:chExt cx="590558" cy="76200"/>
          </a:xfrm>
        </p:grpSpPr>
        <p:cxnSp>
          <p:nvCxnSpPr>
            <p:cNvPr id="213" name="Straight Connector 212">
              <a:extLst>
                <a:ext uri="{FF2B5EF4-FFF2-40B4-BE49-F238E27FC236}">
                  <a16:creationId xmlns:a16="http://schemas.microsoft.com/office/drawing/2014/main" id="{9A83D857-3866-49BD-971A-7C1220BF0440}"/>
                </a:ext>
              </a:extLst>
            </p:cNvPr>
            <p:cNvCxnSpPr>
              <a:cxnSpLocks/>
            </p:cNvCxnSpPr>
            <p:nvPr/>
          </p:nvCxnSpPr>
          <p:spPr bwMode="auto">
            <a:xfrm>
              <a:off x="7019926" y="1681163"/>
              <a:ext cx="584328" cy="0"/>
            </a:xfrm>
            <a:prstGeom prst="line">
              <a:avLst/>
            </a:prstGeom>
            <a:noFill/>
            <a:ln w="28575" cap="flat" cmpd="sng" algn="ctr">
              <a:solidFill>
                <a:srgbClr val="000000"/>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32B260E0-52FF-4A77-A114-C0ED2B914EBC}"/>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ABACCCE3-5E79-4A60-868C-523BC8A7CC82}"/>
                </a:ext>
              </a:extLst>
            </p:cNvPr>
            <p:cNvCxnSpPr/>
            <p:nvPr/>
          </p:nvCxnSpPr>
          <p:spPr bwMode="auto">
            <a:xfrm>
              <a:off x="7610484"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216" name="Group 215">
            <a:extLst>
              <a:ext uri="{FF2B5EF4-FFF2-40B4-BE49-F238E27FC236}">
                <a16:creationId xmlns:a16="http://schemas.microsoft.com/office/drawing/2014/main" id="{F972AC6B-F794-4A8C-B9C2-3F7F30D27F38}"/>
              </a:ext>
            </a:extLst>
          </p:cNvPr>
          <p:cNvGrpSpPr/>
          <p:nvPr/>
        </p:nvGrpSpPr>
        <p:grpSpPr>
          <a:xfrm>
            <a:off x="6947547" y="4687653"/>
            <a:ext cx="776301" cy="76200"/>
            <a:chOff x="7019926" y="1643063"/>
            <a:chExt cx="776301" cy="76200"/>
          </a:xfrm>
        </p:grpSpPr>
        <p:cxnSp>
          <p:nvCxnSpPr>
            <p:cNvPr id="217" name="Straight Connector 216">
              <a:extLst>
                <a:ext uri="{FF2B5EF4-FFF2-40B4-BE49-F238E27FC236}">
                  <a16:creationId xmlns:a16="http://schemas.microsoft.com/office/drawing/2014/main" id="{A6AE1C90-5FC5-4784-A7ED-F36CF62EE0D4}"/>
                </a:ext>
              </a:extLst>
            </p:cNvPr>
            <p:cNvCxnSpPr>
              <a:cxnSpLocks/>
            </p:cNvCxnSpPr>
            <p:nvPr/>
          </p:nvCxnSpPr>
          <p:spPr bwMode="auto">
            <a:xfrm>
              <a:off x="7019926" y="1681163"/>
              <a:ext cx="776301" cy="0"/>
            </a:xfrm>
            <a:prstGeom prst="line">
              <a:avLst/>
            </a:prstGeom>
            <a:noFill/>
            <a:ln w="28575" cap="flat" cmpd="sng" algn="ctr">
              <a:solidFill>
                <a:srgbClr val="000000"/>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77CF1AB4-8B78-49E0-B11B-D7598F16B9AD}"/>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A1BC9D0F-D0E2-4212-B1C2-34D5E0FC4AF3}"/>
                </a:ext>
              </a:extLst>
            </p:cNvPr>
            <p:cNvCxnSpPr/>
            <p:nvPr/>
          </p:nvCxnSpPr>
          <p:spPr bwMode="auto">
            <a:xfrm>
              <a:off x="7796227"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220" name="Group 219">
            <a:extLst>
              <a:ext uri="{FF2B5EF4-FFF2-40B4-BE49-F238E27FC236}">
                <a16:creationId xmlns:a16="http://schemas.microsoft.com/office/drawing/2014/main" id="{DE5247CA-E202-46D3-9974-7B9E963477BF}"/>
              </a:ext>
            </a:extLst>
          </p:cNvPr>
          <p:cNvGrpSpPr/>
          <p:nvPr/>
        </p:nvGrpSpPr>
        <p:grpSpPr>
          <a:xfrm>
            <a:off x="6947547" y="5108818"/>
            <a:ext cx="776301" cy="76200"/>
            <a:chOff x="7019926" y="1643063"/>
            <a:chExt cx="776301" cy="76200"/>
          </a:xfrm>
        </p:grpSpPr>
        <p:cxnSp>
          <p:nvCxnSpPr>
            <p:cNvPr id="221" name="Straight Connector 220">
              <a:extLst>
                <a:ext uri="{FF2B5EF4-FFF2-40B4-BE49-F238E27FC236}">
                  <a16:creationId xmlns:a16="http://schemas.microsoft.com/office/drawing/2014/main" id="{020BF045-2567-485D-A319-E916A3B4F4B2}"/>
                </a:ext>
              </a:extLst>
            </p:cNvPr>
            <p:cNvCxnSpPr>
              <a:cxnSpLocks/>
            </p:cNvCxnSpPr>
            <p:nvPr/>
          </p:nvCxnSpPr>
          <p:spPr bwMode="auto">
            <a:xfrm>
              <a:off x="7019926" y="1681163"/>
              <a:ext cx="776301" cy="0"/>
            </a:xfrm>
            <a:prstGeom prst="line">
              <a:avLst/>
            </a:prstGeom>
            <a:noFill/>
            <a:ln w="28575" cap="flat" cmpd="sng" algn="ctr">
              <a:solidFill>
                <a:srgbClr val="000000"/>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DF5C0012-1813-4301-BC0D-BCA963708361}"/>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E2750282-63F9-4FF8-A55D-5BAB6D30025C}"/>
                </a:ext>
              </a:extLst>
            </p:cNvPr>
            <p:cNvCxnSpPr/>
            <p:nvPr/>
          </p:nvCxnSpPr>
          <p:spPr bwMode="auto">
            <a:xfrm>
              <a:off x="7796227"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224" name="Group 223">
            <a:extLst>
              <a:ext uri="{FF2B5EF4-FFF2-40B4-BE49-F238E27FC236}">
                <a16:creationId xmlns:a16="http://schemas.microsoft.com/office/drawing/2014/main" id="{96800908-EE08-4D49-B727-52907F16BD0A}"/>
              </a:ext>
            </a:extLst>
          </p:cNvPr>
          <p:cNvGrpSpPr/>
          <p:nvPr/>
        </p:nvGrpSpPr>
        <p:grpSpPr>
          <a:xfrm>
            <a:off x="6940132" y="4931676"/>
            <a:ext cx="590558" cy="76200"/>
            <a:chOff x="7019926" y="1643063"/>
            <a:chExt cx="590558" cy="76200"/>
          </a:xfrm>
        </p:grpSpPr>
        <p:cxnSp>
          <p:nvCxnSpPr>
            <p:cNvPr id="225" name="Straight Connector 224">
              <a:extLst>
                <a:ext uri="{FF2B5EF4-FFF2-40B4-BE49-F238E27FC236}">
                  <a16:creationId xmlns:a16="http://schemas.microsoft.com/office/drawing/2014/main" id="{A2FF6B9C-0557-406F-BF37-43ECACA33235}"/>
                </a:ext>
              </a:extLst>
            </p:cNvPr>
            <p:cNvCxnSpPr>
              <a:cxnSpLocks/>
            </p:cNvCxnSpPr>
            <p:nvPr/>
          </p:nvCxnSpPr>
          <p:spPr bwMode="auto">
            <a:xfrm>
              <a:off x="7019926" y="1681163"/>
              <a:ext cx="584328" cy="0"/>
            </a:xfrm>
            <a:prstGeom prst="line">
              <a:avLst/>
            </a:prstGeom>
            <a:noFill/>
            <a:ln w="28575" cap="flat" cmpd="sng" algn="ctr">
              <a:solidFill>
                <a:srgbClr val="000000"/>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1FFF46A0-3572-4E26-B586-9E91F3898BB3}"/>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CA34E481-48DB-4E3F-BBDF-D3ABA4F493B6}"/>
                </a:ext>
              </a:extLst>
            </p:cNvPr>
            <p:cNvCxnSpPr/>
            <p:nvPr/>
          </p:nvCxnSpPr>
          <p:spPr bwMode="auto">
            <a:xfrm>
              <a:off x="7610484"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228" name="Group 227">
            <a:extLst>
              <a:ext uri="{FF2B5EF4-FFF2-40B4-BE49-F238E27FC236}">
                <a16:creationId xmlns:a16="http://schemas.microsoft.com/office/drawing/2014/main" id="{B9105C31-2DAD-4459-BF42-E09B4D08F36A}"/>
              </a:ext>
            </a:extLst>
          </p:cNvPr>
          <p:cNvGrpSpPr/>
          <p:nvPr/>
        </p:nvGrpSpPr>
        <p:grpSpPr>
          <a:xfrm>
            <a:off x="6767049" y="5457866"/>
            <a:ext cx="1128736" cy="76200"/>
            <a:chOff x="7019926" y="1643063"/>
            <a:chExt cx="1128736" cy="76200"/>
          </a:xfrm>
        </p:grpSpPr>
        <p:cxnSp>
          <p:nvCxnSpPr>
            <p:cNvPr id="229" name="Straight Connector 228">
              <a:extLst>
                <a:ext uri="{FF2B5EF4-FFF2-40B4-BE49-F238E27FC236}">
                  <a16:creationId xmlns:a16="http://schemas.microsoft.com/office/drawing/2014/main" id="{ABDF1832-5F33-4CF2-B805-31DF832C44B1}"/>
                </a:ext>
              </a:extLst>
            </p:cNvPr>
            <p:cNvCxnSpPr>
              <a:cxnSpLocks/>
            </p:cNvCxnSpPr>
            <p:nvPr/>
          </p:nvCxnSpPr>
          <p:spPr bwMode="auto">
            <a:xfrm>
              <a:off x="7019926" y="1681163"/>
              <a:ext cx="1128736" cy="0"/>
            </a:xfrm>
            <a:prstGeom prst="line">
              <a:avLst/>
            </a:prstGeom>
            <a:noFill/>
            <a:ln w="28575" cap="flat" cmpd="sng" algn="ctr">
              <a:solidFill>
                <a:srgbClr val="000000"/>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9897C068-EA2C-4D4A-8227-E1251A596F6C}"/>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6517B4D8-4A9A-41EE-907D-E7B0812DF82D}"/>
                </a:ext>
              </a:extLst>
            </p:cNvPr>
            <p:cNvCxnSpPr/>
            <p:nvPr/>
          </p:nvCxnSpPr>
          <p:spPr bwMode="auto">
            <a:xfrm>
              <a:off x="8148662"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232" name="Group 231">
            <a:extLst>
              <a:ext uri="{FF2B5EF4-FFF2-40B4-BE49-F238E27FC236}">
                <a16:creationId xmlns:a16="http://schemas.microsoft.com/office/drawing/2014/main" id="{AFDFD8F7-C165-48C4-B9E4-61405C3C9318}"/>
              </a:ext>
            </a:extLst>
          </p:cNvPr>
          <p:cNvGrpSpPr/>
          <p:nvPr/>
        </p:nvGrpSpPr>
        <p:grpSpPr>
          <a:xfrm>
            <a:off x="7082516" y="5614374"/>
            <a:ext cx="676287" cy="76200"/>
            <a:chOff x="7019926" y="1643063"/>
            <a:chExt cx="676287" cy="76200"/>
          </a:xfrm>
        </p:grpSpPr>
        <p:cxnSp>
          <p:nvCxnSpPr>
            <p:cNvPr id="233" name="Straight Connector 232">
              <a:extLst>
                <a:ext uri="{FF2B5EF4-FFF2-40B4-BE49-F238E27FC236}">
                  <a16:creationId xmlns:a16="http://schemas.microsoft.com/office/drawing/2014/main" id="{9970EE2F-295A-4232-AC38-3F459E676B52}"/>
                </a:ext>
              </a:extLst>
            </p:cNvPr>
            <p:cNvCxnSpPr>
              <a:cxnSpLocks/>
            </p:cNvCxnSpPr>
            <p:nvPr/>
          </p:nvCxnSpPr>
          <p:spPr bwMode="auto">
            <a:xfrm>
              <a:off x="7019926" y="1681163"/>
              <a:ext cx="666925" cy="0"/>
            </a:xfrm>
            <a:prstGeom prst="line">
              <a:avLst/>
            </a:prstGeom>
            <a:noFill/>
            <a:ln w="28575" cap="flat" cmpd="sng" algn="ctr">
              <a:solidFill>
                <a:srgbClr val="000000"/>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EF342D43-82FF-4B99-8CEB-8F5A0E25D458}"/>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A946DFC6-7C76-4437-854A-23D5018BE7C3}"/>
                </a:ext>
              </a:extLst>
            </p:cNvPr>
            <p:cNvCxnSpPr/>
            <p:nvPr/>
          </p:nvCxnSpPr>
          <p:spPr bwMode="auto">
            <a:xfrm>
              <a:off x="7696213"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236" name="Group 235">
            <a:extLst>
              <a:ext uri="{FF2B5EF4-FFF2-40B4-BE49-F238E27FC236}">
                <a16:creationId xmlns:a16="http://schemas.microsoft.com/office/drawing/2014/main" id="{A45AC655-B507-4748-BC55-A1BA7825E793}"/>
              </a:ext>
            </a:extLst>
          </p:cNvPr>
          <p:cNvGrpSpPr/>
          <p:nvPr/>
        </p:nvGrpSpPr>
        <p:grpSpPr>
          <a:xfrm>
            <a:off x="6534076" y="5770759"/>
            <a:ext cx="1190647" cy="76200"/>
            <a:chOff x="7019926" y="1643063"/>
            <a:chExt cx="1190647" cy="76200"/>
          </a:xfrm>
        </p:grpSpPr>
        <p:cxnSp>
          <p:nvCxnSpPr>
            <p:cNvPr id="237" name="Straight Connector 236">
              <a:extLst>
                <a:ext uri="{FF2B5EF4-FFF2-40B4-BE49-F238E27FC236}">
                  <a16:creationId xmlns:a16="http://schemas.microsoft.com/office/drawing/2014/main" id="{C5D593FA-080D-44BC-A6B3-88FE58891E00}"/>
                </a:ext>
              </a:extLst>
            </p:cNvPr>
            <p:cNvCxnSpPr>
              <a:cxnSpLocks/>
            </p:cNvCxnSpPr>
            <p:nvPr/>
          </p:nvCxnSpPr>
          <p:spPr bwMode="auto">
            <a:xfrm>
              <a:off x="7019926" y="1681163"/>
              <a:ext cx="1189772" cy="0"/>
            </a:xfrm>
            <a:prstGeom prst="line">
              <a:avLst/>
            </a:prstGeom>
            <a:noFill/>
            <a:ln w="28575" cap="flat" cmpd="sng" algn="ctr">
              <a:solidFill>
                <a:srgbClr val="000000"/>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04F8695B-7AFF-4104-B1D2-AC457958CE07}"/>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F362ECED-DCC9-4BC8-BB54-C2916A7B0BBA}"/>
                </a:ext>
              </a:extLst>
            </p:cNvPr>
            <p:cNvCxnSpPr/>
            <p:nvPr/>
          </p:nvCxnSpPr>
          <p:spPr bwMode="auto">
            <a:xfrm>
              <a:off x="8210573" y="1643063"/>
              <a:ext cx="0" cy="76200"/>
            </a:xfrm>
            <a:prstGeom prst="line">
              <a:avLst/>
            </a:prstGeom>
            <a:noFill/>
            <a:ln w="28575" cap="flat" cmpd="sng" algn="ctr">
              <a:solidFill>
                <a:srgbClr val="000000"/>
              </a:solidFill>
              <a:prstDash val="solid"/>
              <a:round/>
              <a:headEnd type="none" w="med" len="med"/>
              <a:tailEnd type="none" w="med" len="med"/>
            </a:ln>
            <a:effectLst/>
          </p:spPr>
        </p:cxnSp>
      </p:grpSp>
      <p:grpSp>
        <p:nvGrpSpPr>
          <p:cNvPr id="240" name="Group 239">
            <a:extLst>
              <a:ext uri="{FF2B5EF4-FFF2-40B4-BE49-F238E27FC236}">
                <a16:creationId xmlns:a16="http://schemas.microsoft.com/office/drawing/2014/main" id="{B3DBDA91-1D18-47E3-8CF3-ED35945175FB}"/>
              </a:ext>
            </a:extLst>
          </p:cNvPr>
          <p:cNvGrpSpPr/>
          <p:nvPr/>
        </p:nvGrpSpPr>
        <p:grpSpPr>
          <a:xfrm>
            <a:off x="6219671" y="5901359"/>
            <a:ext cx="1162069" cy="76200"/>
            <a:chOff x="7019926" y="1643063"/>
            <a:chExt cx="1162069" cy="76200"/>
          </a:xfrm>
        </p:grpSpPr>
        <p:cxnSp>
          <p:nvCxnSpPr>
            <p:cNvPr id="241" name="Straight Connector 240">
              <a:extLst>
                <a:ext uri="{FF2B5EF4-FFF2-40B4-BE49-F238E27FC236}">
                  <a16:creationId xmlns:a16="http://schemas.microsoft.com/office/drawing/2014/main" id="{AA354F96-72DD-40EE-9432-F152CF47C7E8}"/>
                </a:ext>
              </a:extLst>
            </p:cNvPr>
            <p:cNvCxnSpPr>
              <a:cxnSpLocks/>
            </p:cNvCxnSpPr>
            <p:nvPr/>
          </p:nvCxnSpPr>
          <p:spPr bwMode="auto">
            <a:xfrm>
              <a:off x="7019926" y="1681163"/>
              <a:ext cx="1162069" cy="0"/>
            </a:xfrm>
            <a:prstGeom prst="line">
              <a:avLst/>
            </a:prstGeom>
            <a:noFill/>
            <a:ln w="28575" cap="flat" cmpd="sng" algn="ctr">
              <a:solidFill>
                <a:srgbClr val="000000"/>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268B5E9D-B0F6-4E24-939F-57727C0C4E24}"/>
                </a:ext>
              </a:extLst>
            </p:cNvPr>
            <p:cNvCxnSpPr/>
            <p:nvPr/>
          </p:nvCxnSpPr>
          <p:spPr bwMode="auto">
            <a:xfrm>
              <a:off x="7019927" y="1643063"/>
              <a:ext cx="0" cy="76200"/>
            </a:xfrm>
            <a:prstGeom prst="line">
              <a:avLst/>
            </a:prstGeom>
            <a:noFill/>
            <a:ln w="28575" cap="flat" cmpd="sng" algn="ctr">
              <a:solidFill>
                <a:srgbClr val="000000"/>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329ACFF1-C38F-4612-96F6-3F16019AC2C8}"/>
                </a:ext>
              </a:extLst>
            </p:cNvPr>
            <p:cNvCxnSpPr/>
            <p:nvPr/>
          </p:nvCxnSpPr>
          <p:spPr bwMode="auto">
            <a:xfrm>
              <a:off x="8181995" y="1643063"/>
              <a:ext cx="0" cy="76200"/>
            </a:xfrm>
            <a:prstGeom prst="line">
              <a:avLst/>
            </a:prstGeom>
            <a:noFill/>
            <a:ln w="28575" cap="flat" cmpd="sng" algn="ctr">
              <a:solidFill>
                <a:srgbClr val="000000"/>
              </a:solidFill>
              <a:prstDash val="solid"/>
              <a:round/>
              <a:headEnd type="none" w="med" len="med"/>
              <a:tailEnd type="none" w="med" len="med"/>
            </a:ln>
            <a:effectLst/>
          </p:spPr>
        </p:cxnSp>
      </p:grpSp>
      <p:sp>
        <p:nvSpPr>
          <p:cNvPr id="244" name="Oval 243">
            <a:extLst>
              <a:ext uri="{FF2B5EF4-FFF2-40B4-BE49-F238E27FC236}">
                <a16:creationId xmlns:a16="http://schemas.microsoft.com/office/drawing/2014/main" id="{2D26463A-5A98-4EB0-AA16-875589803A7F}"/>
              </a:ext>
            </a:extLst>
          </p:cNvPr>
          <p:cNvSpPr/>
          <p:nvPr/>
        </p:nvSpPr>
        <p:spPr bwMode="auto">
          <a:xfrm>
            <a:off x="7225204" y="1653785"/>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45" name="Oval 244">
            <a:extLst>
              <a:ext uri="{FF2B5EF4-FFF2-40B4-BE49-F238E27FC236}">
                <a16:creationId xmlns:a16="http://schemas.microsoft.com/office/drawing/2014/main" id="{B8AD7C4C-A9B7-4A4B-8E70-90B985A47D54}"/>
              </a:ext>
            </a:extLst>
          </p:cNvPr>
          <p:cNvSpPr/>
          <p:nvPr/>
        </p:nvSpPr>
        <p:spPr bwMode="auto">
          <a:xfrm>
            <a:off x="7251319" y="1964736"/>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46" name="Oval 245">
            <a:extLst>
              <a:ext uri="{FF2B5EF4-FFF2-40B4-BE49-F238E27FC236}">
                <a16:creationId xmlns:a16="http://schemas.microsoft.com/office/drawing/2014/main" id="{2BBF6969-58C7-47E2-9DCC-1963A1A672DE}"/>
              </a:ext>
            </a:extLst>
          </p:cNvPr>
          <p:cNvSpPr/>
          <p:nvPr/>
        </p:nvSpPr>
        <p:spPr bwMode="auto">
          <a:xfrm>
            <a:off x="7320864" y="2131273"/>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47" name="Oval 246">
            <a:extLst>
              <a:ext uri="{FF2B5EF4-FFF2-40B4-BE49-F238E27FC236}">
                <a16:creationId xmlns:a16="http://schemas.microsoft.com/office/drawing/2014/main" id="{3D0CF526-6BE8-4165-9C94-4F97D77B2F04}"/>
              </a:ext>
            </a:extLst>
          </p:cNvPr>
          <p:cNvSpPr/>
          <p:nvPr/>
        </p:nvSpPr>
        <p:spPr bwMode="auto">
          <a:xfrm>
            <a:off x="7092549" y="2283885"/>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48" name="Oval 247">
            <a:extLst>
              <a:ext uri="{FF2B5EF4-FFF2-40B4-BE49-F238E27FC236}">
                <a16:creationId xmlns:a16="http://schemas.microsoft.com/office/drawing/2014/main" id="{551631FB-ED92-442B-97CC-BD5952E90BE1}"/>
              </a:ext>
            </a:extLst>
          </p:cNvPr>
          <p:cNvSpPr/>
          <p:nvPr/>
        </p:nvSpPr>
        <p:spPr bwMode="auto">
          <a:xfrm>
            <a:off x="7021196" y="2737845"/>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49" name="Oval 248">
            <a:extLst>
              <a:ext uri="{FF2B5EF4-FFF2-40B4-BE49-F238E27FC236}">
                <a16:creationId xmlns:a16="http://schemas.microsoft.com/office/drawing/2014/main" id="{C5F3F37E-68F2-4BF6-ABB2-271E4C03B3BE}"/>
              </a:ext>
            </a:extLst>
          </p:cNvPr>
          <p:cNvSpPr/>
          <p:nvPr/>
        </p:nvSpPr>
        <p:spPr bwMode="auto">
          <a:xfrm>
            <a:off x="7309037" y="2585190"/>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0" name="Oval 249">
            <a:extLst>
              <a:ext uri="{FF2B5EF4-FFF2-40B4-BE49-F238E27FC236}">
                <a16:creationId xmlns:a16="http://schemas.microsoft.com/office/drawing/2014/main" id="{0BF4F793-4034-4FDC-B8A5-E7A1916FB68B}"/>
              </a:ext>
            </a:extLst>
          </p:cNvPr>
          <p:cNvSpPr/>
          <p:nvPr/>
        </p:nvSpPr>
        <p:spPr bwMode="auto">
          <a:xfrm>
            <a:off x="6869682" y="2884159"/>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1" name="Oval 250">
            <a:extLst>
              <a:ext uri="{FF2B5EF4-FFF2-40B4-BE49-F238E27FC236}">
                <a16:creationId xmlns:a16="http://schemas.microsoft.com/office/drawing/2014/main" id="{192EB45F-A4C1-4F5D-9297-F50709FC15E0}"/>
              </a:ext>
            </a:extLst>
          </p:cNvPr>
          <p:cNvSpPr/>
          <p:nvPr/>
        </p:nvSpPr>
        <p:spPr bwMode="auto">
          <a:xfrm>
            <a:off x="7752887" y="3042066"/>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2" name="Oval 251">
            <a:extLst>
              <a:ext uri="{FF2B5EF4-FFF2-40B4-BE49-F238E27FC236}">
                <a16:creationId xmlns:a16="http://schemas.microsoft.com/office/drawing/2014/main" id="{F7F9F10A-1096-4112-BD02-E10FFFC81250}"/>
              </a:ext>
            </a:extLst>
          </p:cNvPr>
          <p:cNvSpPr/>
          <p:nvPr/>
        </p:nvSpPr>
        <p:spPr bwMode="auto">
          <a:xfrm>
            <a:off x="7129125" y="3369373"/>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3" name="Oval 252">
            <a:extLst>
              <a:ext uri="{FF2B5EF4-FFF2-40B4-BE49-F238E27FC236}">
                <a16:creationId xmlns:a16="http://schemas.microsoft.com/office/drawing/2014/main" id="{A44E74BE-03DD-4BE5-9B9A-9C7AF61EB5B7}"/>
              </a:ext>
            </a:extLst>
          </p:cNvPr>
          <p:cNvSpPr/>
          <p:nvPr/>
        </p:nvSpPr>
        <p:spPr bwMode="auto">
          <a:xfrm>
            <a:off x="7252695" y="3516934"/>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4" name="Oval 253">
            <a:extLst>
              <a:ext uri="{FF2B5EF4-FFF2-40B4-BE49-F238E27FC236}">
                <a16:creationId xmlns:a16="http://schemas.microsoft.com/office/drawing/2014/main" id="{04BEE4D3-F872-4400-9CAD-236518958F99}"/>
              </a:ext>
            </a:extLst>
          </p:cNvPr>
          <p:cNvSpPr/>
          <p:nvPr/>
        </p:nvSpPr>
        <p:spPr bwMode="auto">
          <a:xfrm>
            <a:off x="7866114" y="3837863"/>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5" name="Oval 254">
            <a:extLst>
              <a:ext uri="{FF2B5EF4-FFF2-40B4-BE49-F238E27FC236}">
                <a16:creationId xmlns:a16="http://schemas.microsoft.com/office/drawing/2014/main" id="{B1534F82-4473-44DC-A154-E2157F80B07B}"/>
              </a:ext>
            </a:extLst>
          </p:cNvPr>
          <p:cNvSpPr/>
          <p:nvPr/>
        </p:nvSpPr>
        <p:spPr bwMode="auto">
          <a:xfrm>
            <a:off x="7048277" y="3986723"/>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6" name="Oval 255">
            <a:extLst>
              <a:ext uri="{FF2B5EF4-FFF2-40B4-BE49-F238E27FC236}">
                <a16:creationId xmlns:a16="http://schemas.microsoft.com/office/drawing/2014/main" id="{298E9212-3561-47C3-98E3-6F493B9B3F1B}"/>
              </a:ext>
            </a:extLst>
          </p:cNvPr>
          <p:cNvSpPr/>
          <p:nvPr/>
        </p:nvSpPr>
        <p:spPr bwMode="auto">
          <a:xfrm>
            <a:off x="7270997" y="4149343"/>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7" name="Oval 256">
            <a:extLst>
              <a:ext uri="{FF2B5EF4-FFF2-40B4-BE49-F238E27FC236}">
                <a16:creationId xmlns:a16="http://schemas.microsoft.com/office/drawing/2014/main" id="{5F1FEBC0-E428-4975-AA08-A3368B1A7471}"/>
              </a:ext>
            </a:extLst>
          </p:cNvPr>
          <p:cNvSpPr/>
          <p:nvPr/>
        </p:nvSpPr>
        <p:spPr bwMode="auto">
          <a:xfrm>
            <a:off x="7222181" y="4536547"/>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8" name="Oval 257">
            <a:extLst>
              <a:ext uri="{FF2B5EF4-FFF2-40B4-BE49-F238E27FC236}">
                <a16:creationId xmlns:a16="http://schemas.microsoft.com/office/drawing/2014/main" id="{A55153F0-D8AE-4D38-BEE6-1A0575DD883E}"/>
              </a:ext>
            </a:extLst>
          </p:cNvPr>
          <p:cNvSpPr/>
          <p:nvPr/>
        </p:nvSpPr>
        <p:spPr bwMode="auto">
          <a:xfrm>
            <a:off x="7290057" y="4688006"/>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59" name="Oval 258">
            <a:extLst>
              <a:ext uri="{FF2B5EF4-FFF2-40B4-BE49-F238E27FC236}">
                <a16:creationId xmlns:a16="http://schemas.microsoft.com/office/drawing/2014/main" id="{F5E2CB8B-3DBD-4786-B5EF-DA5CECB9DFE8}"/>
              </a:ext>
            </a:extLst>
          </p:cNvPr>
          <p:cNvSpPr/>
          <p:nvPr/>
        </p:nvSpPr>
        <p:spPr bwMode="auto">
          <a:xfrm>
            <a:off x="7185605" y="4924558"/>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60" name="Oval 259">
            <a:extLst>
              <a:ext uri="{FF2B5EF4-FFF2-40B4-BE49-F238E27FC236}">
                <a16:creationId xmlns:a16="http://schemas.microsoft.com/office/drawing/2014/main" id="{A5B0BE06-8B38-462F-B99D-514CDD63254B}"/>
              </a:ext>
            </a:extLst>
          </p:cNvPr>
          <p:cNvSpPr/>
          <p:nvPr/>
        </p:nvSpPr>
        <p:spPr bwMode="auto">
          <a:xfrm>
            <a:off x="7298675" y="5106055"/>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61" name="Oval 260">
            <a:extLst>
              <a:ext uri="{FF2B5EF4-FFF2-40B4-BE49-F238E27FC236}">
                <a16:creationId xmlns:a16="http://schemas.microsoft.com/office/drawing/2014/main" id="{0A39B7D3-E700-49D3-A7A0-BB338EFCC70C}"/>
              </a:ext>
            </a:extLst>
          </p:cNvPr>
          <p:cNvSpPr/>
          <p:nvPr/>
        </p:nvSpPr>
        <p:spPr bwMode="auto">
          <a:xfrm>
            <a:off x="7289271" y="5462279"/>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62" name="Oval 261">
            <a:extLst>
              <a:ext uri="{FF2B5EF4-FFF2-40B4-BE49-F238E27FC236}">
                <a16:creationId xmlns:a16="http://schemas.microsoft.com/office/drawing/2014/main" id="{D9FCA0F7-8A67-4034-B629-A25208BB269F}"/>
              </a:ext>
            </a:extLst>
          </p:cNvPr>
          <p:cNvSpPr/>
          <p:nvPr/>
        </p:nvSpPr>
        <p:spPr bwMode="auto">
          <a:xfrm>
            <a:off x="7387838" y="5616137"/>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63" name="Oval 262">
            <a:extLst>
              <a:ext uri="{FF2B5EF4-FFF2-40B4-BE49-F238E27FC236}">
                <a16:creationId xmlns:a16="http://schemas.microsoft.com/office/drawing/2014/main" id="{1D7102CC-A3B7-49D8-A5D5-E53B3F87BDE4}"/>
              </a:ext>
            </a:extLst>
          </p:cNvPr>
          <p:cNvSpPr/>
          <p:nvPr/>
        </p:nvSpPr>
        <p:spPr bwMode="auto">
          <a:xfrm>
            <a:off x="7099078" y="5778341"/>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
        <p:nvSpPr>
          <p:cNvPr id="264" name="Oval 263">
            <a:extLst>
              <a:ext uri="{FF2B5EF4-FFF2-40B4-BE49-F238E27FC236}">
                <a16:creationId xmlns:a16="http://schemas.microsoft.com/office/drawing/2014/main" id="{8A5CEE3D-B31D-4044-8E3F-E017DB0076D4}"/>
              </a:ext>
            </a:extLst>
          </p:cNvPr>
          <p:cNvSpPr/>
          <p:nvPr/>
        </p:nvSpPr>
        <p:spPr bwMode="auto">
          <a:xfrm>
            <a:off x="6734626" y="5912419"/>
            <a:ext cx="73152" cy="73152"/>
          </a:xfrm>
          <a:prstGeom prst="ellipse">
            <a:avLst/>
          </a:prstGeom>
          <a:solidFill>
            <a:srgbClr val="000000"/>
          </a:solidFill>
          <a:ln w="0">
            <a:solidFill>
              <a:srgbClr val="000000"/>
            </a:solidFill>
            <a:miter lim="800000"/>
            <a:headEnd/>
            <a:tailEnd/>
          </a:ln>
        </p:spPr>
        <p:txBody>
          <a:bodyPr rtlCol="0" anchor="b"/>
          <a:lstStyle/>
          <a:p>
            <a:pPr marL="0" marR="0" lvl="0" indent="0" algn="ctr" defTabSz="91440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0" cap="none" spc="0" normalizeH="0" baseline="0" noProof="0" dirty="0">
              <a:ln>
                <a:noFill/>
              </a:ln>
              <a:solidFill>
                <a:srgbClr val="FFFFFF"/>
              </a:solidFill>
              <a:effectLst/>
              <a:uLnTx/>
              <a:uFillTx/>
              <a:cs typeface="Arial" panose="020B0604020202020204" pitchFamily="34" charset="0"/>
            </a:endParaRPr>
          </a:p>
        </p:txBody>
      </p:sp>
    </p:spTree>
    <p:extLst>
      <p:ext uri="{BB962C8B-B14F-4D97-AF65-F5344CB8AC3E}">
        <p14:creationId xmlns:p14="http://schemas.microsoft.com/office/powerpoint/2010/main" val="2652294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312FD2-B3B7-48E8-8086-74BFD2116379}"/>
              </a:ext>
            </a:extLst>
          </p:cNvPr>
          <p:cNvSpPr/>
          <p:nvPr/>
        </p:nvSpPr>
        <p:spPr>
          <a:xfrm>
            <a:off x="1079757" y="687195"/>
            <a:ext cx="10036658" cy="646331"/>
          </a:xfrm>
          <a:prstGeom prst="rect">
            <a:avLst/>
          </a:prstGeom>
        </p:spPr>
        <p:txBody>
          <a:bodyPr wrap="none">
            <a:spAutoFit/>
          </a:bodyPr>
          <a:lstStyle/>
          <a:p>
            <a:pPr algn="ctr"/>
            <a:r>
              <a:rPr lang="en-US" sz="3600" dirty="0">
                <a:solidFill>
                  <a:srgbClr val="7030A0"/>
                </a:solidFill>
                <a:latin typeface="Arial Black" panose="020B0A04020102020204" pitchFamily="34" charset="0"/>
                <a:cs typeface="Aldhabi" panose="01000000000000000000" pitchFamily="2" charset="-78"/>
              </a:rPr>
              <a:t>SIMPLE Clinical Trial: Severe COVID-19</a:t>
            </a:r>
          </a:p>
        </p:txBody>
      </p:sp>
      <p:sp>
        <p:nvSpPr>
          <p:cNvPr id="5" name="Content Placeholder 1">
            <a:extLst>
              <a:ext uri="{FF2B5EF4-FFF2-40B4-BE49-F238E27FC236}">
                <a16:creationId xmlns:a16="http://schemas.microsoft.com/office/drawing/2014/main" id="{58727626-87F5-4EE0-AFAC-FBF1A4EEDDF0}"/>
              </a:ext>
            </a:extLst>
          </p:cNvPr>
          <p:cNvSpPr>
            <a:spLocks noGrp="1"/>
          </p:cNvSpPr>
          <p:nvPr>
            <p:ph idx="1"/>
          </p:nvPr>
        </p:nvSpPr>
        <p:spPr>
          <a:xfrm>
            <a:off x="604675" y="1513047"/>
            <a:ext cx="10877529" cy="510619"/>
          </a:xfrm>
        </p:spPr>
        <p:txBody>
          <a:bodyPr/>
          <a:lstStyle/>
          <a:p>
            <a:r>
              <a:rPr lang="en-US" sz="2400" dirty="0"/>
              <a:t>Multicenter, a randomized, open-label, phase 3 trial</a:t>
            </a:r>
            <a:endParaRPr lang="en-US" sz="2200" dirty="0"/>
          </a:p>
        </p:txBody>
      </p:sp>
      <p:sp>
        <p:nvSpPr>
          <p:cNvPr id="6" name="Text Box 45">
            <a:extLst>
              <a:ext uri="{FF2B5EF4-FFF2-40B4-BE49-F238E27FC236}">
                <a16:creationId xmlns:a16="http://schemas.microsoft.com/office/drawing/2014/main" id="{B63EBB60-DEA6-4919-AB28-34473FE13C48}"/>
              </a:ext>
            </a:extLst>
          </p:cNvPr>
          <p:cNvSpPr txBox="1">
            <a:spLocks noChangeArrowheads="1"/>
          </p:cNvSpPr>
          <p:nvPr/>
        </p:nvSpPr>
        <p:spPr bwMode="auto">
          <a:xfrm>
            <a:off x="2131594" y="2686510"/>
            <a:ext cx="36756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600" dirty="0">
                <a:solidFill>
                  <a:schemeClr val="tx1"/>
                </a:solidFill>
                <a:latin typeface="Calibri" panose="020F0502020204030204" pitchFamily="34" charset="0"/>
                <a:cs typeface="Arial" panose="020B0604020202020204" pitchFamily="34" charset="0"/>
              </a:rPr>
              <a:t>At least 12 years of age</a:t>
            </a:r>
            <a:r>
              <a:rPr kumimoji="0" lang="en-GB" altLang="en-US" sz="1600" b="0" i="0" u="none" strike="noStrike" kern="1200" cap="none" spc="0" normalizeH="0" baseline="0" noProof="0" dirty="0">
                <a:ln>
                  <a:noFill/>
                </a:ln>
                <a:solidFill>
                  <a:schemeClr val="tx1"/>
                </a:solidFill>
                <a:effectLst/>
                <a:uLnTx/>
                <a:uFillTx/>
                <a:latin typeface="Calibri" panose="020F0502020204030204" pitchFamily="34" charset="0"/>
                <a:cs typeface="Arial" panose="020B0604020202020204" pitchFamily="34" charset="0"/>
              </a:rPr>
              <a:t>; </a:t>
            </a:r>
            <a:r>
              <a:rPr lang="en-US" altLang="en-US" sz="1600" dirty="0">
                <a:solidFill>
                  <a:schemeClr val="tx1"/>
                </a:solidFill>
                <a:latin typeface="Calibri" panose="020F0502020204030204" pitchFamily="34" charset="0"/>
                <a:cs typeface="Arial" panose="020B0604020202020204" pitchFamily="34" charset="0"/>
              </a:rPr>
              <a:t>hospitalized patients with confirmed SARS-CoV-2 infection, oxygen saturation of 94% or less</a:t>
            </a:r>
          </a:p>
          <a:p>
            <a:pPr lvl="0" algn="ctr" eaLnBrk="0" fontAlgn="base" hangingPunct="0">
              <a:lnSpc>
                <a:spcPct val="100000"/>
              </a:lnSpc>
              <a:spcBef>
                <a:spcPct val="0"/>
              </a:spcBef>
              <a:spcAft>
                <a:spcPct val="0"/>
              </a:spcAft>
              <a:buClrTx/>
              <a:buNone/>
            </a:pPr>
            <a:r>
              <a:rPr lang="en-US" altLang="en-US" sz="1600" dirty="0">
                <a:solidFill>
                  <a:schemeClr val="tx1"/>
                </a:solidFill>
                <a:latin typeface="Calibri" panose="020F0502020204030204" pitchFamily="34" charset="0"/>
                <a:cs typeface="Arial" panose="020B0604020202020204" pitchFamily="34" charset="0"/>
              </a:rPr>
              <a:t>while they were breathing ambient air, and radiologic evidence of pneumonia.</a:t>
            </a:r>
          </a:p>
          <a:p>
            <a:pPr lvl="0" algn="ctr" eaLnBrk="0" fontAlgn="base" hangingPunct="0">
              <a:lnSpc>
                <a:spcPct val="100000"/>
              </a:lnSpc>
              <a:spcBef>
                <a:spcPct val="0"/>
              </a:spcBef>
              <a:spcAft>
                <a:spcPct val="0"/>
              </a:spcAft>
              <a:buClrTx/>
              <a:buNone/>
            </a:pPr>
            <a:r>
              <a:rPr lang="en-US" altLang="en-US" sz="1600" dirty="0">
                <a:solidFill>
                  <a:schemeClr val="tx1"/>
                </a:solidFill>
                <a:latin typeface="Calibri" panose="020F0502020204030204" pitchFamily="34" charset="0"/>
                <a:cs typeface="Arial" panose="020B0604020202020204" pitchFamily="34" charset="0"/>
              </a:rPr>
              <a:t>(N = 397)</a:t>
            </a:r>
            <a:endPar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cs typeface="Arial" panose="020B0604020202020204" pitchFamily="34" charset="0"/>
            </a:endParaRPr>
          </a:p>
        </p:txBody>
      </p:sp>
      <p:sp>
        <p:nvSpPr>
          <p:cNvPr id="7" name="Rectangle 49">
            <a:extLst>
              <a:ext uri="{FF2B5EF4-FFF2-40B4-BE49-F238E27FC236}">
                <a16:creationId xmlns:a16="http://schemas.microsoft.com/office/drawing/2014/main" id="{27785BC9-CF26-4027-8729-406C2B996F1B}"/>
              </a:ext>
            </a:extLst>
          </p:cNvPr>
          <p:cNvSpPr>
            <a:spLocks noChangeArrowheads="1"/>
          </p:cNvSpPr>
          <p:nvPr/>
        </p:nvSpPr>
        <p:spPr bwMode="auto">
          <a:xfrm>
            <a:off x="6271974" y="2491334"/>
            <a:ext cx="3790950" cy="834049"/>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chemeClr val="tx1"/>
                </a:solidFill>
                <a:latin typeface="Calibri" panose="020F0502020204030204" pitchFamily="34" charset="0"/>
                <a:cs typeface="Arial" panose="020B0604020202020204" pitchFamily="34" charset="0"/>
              </a:rPr>
              <a:t>Remdesivir IV QD</a:t>
            </a:r>
          </a:p>
          <a:p>
            <a:pPr lvl="0" algn="ctr" eaLnBrk="0" fontAlgn="base" hangingPunct="0">
              <a:lnSpc>
                <a:spcPct val="100000"/>
              </a:lnSpc>
              <a:spcBef>
                <a:spcPct val="0"/>
              </a:spcBef>
              <a:spcAft>
                <a:spcPct val="0"/>
              </a:spcAft>
              <a:buClrTx/>
              <a:buNone/>
            </a:pPr>
            <a:r>
              <a:rPr lang="en-US" altLang="en-US" sz="1800" dirty="0">
                <a:solidFill>
                  <a:schemeClr val="tx1"/>
                </a:solidFill>
                <a:latin typeface="Calibri" panose="020F0502020204030204" pitchFamily="34" charset="0"/>
                <a:cs typeface="Arial" panose="020B0604020202020204" pitchFamily="34" charset="0"/>
              </a:rPr>
              <a:t>Day 1 200 mg ; D2-</a:t>
            </a:r>
            <a:r>
              <a:rPr lang="en-US" altLang="en-US" sz="1800" dirty="0">
                <a:solidFill>
                  <a:srgbClr val="FFFF00"/>
                </a:solidFill>
                <a:latin typeface="Calibri" panose="020F0502020204030204" pitchFamily="34" charset="0"/>
                <a:cs typeface="Arial" panose="020B0604020202020204" pitchFamily="34" charset="0"/>
              </a:rPr>
              <a:t>D5</a:t>
            </a:r>
            <a:r>
              <a:rPr lang="en-US" altLang="en-US" sz="1800" dirty="0">
                <a:solidFill>
                  <a:schemeClr val="tx1"/>
                </a:solidFill>
                <a:latin typeface="Calibri" panose="020F0502020204030204" pitchFamily="34" charset="0"/>
                <a:cs typeface="Arial" panose="020B0604020202020204" pitchFamily="34" charset="0"/>
              </a:rPr>
              <a:t> 100 mg</a:t>
            </a:r>
          </a:p>
        </p:txBody>
      </p:sp>
      <p:sp>
        <p:nvSpPr>
          <p:cNvPr id="8" name="Rectangle 50">
            <a:extLst>
              <a:ext uri="{FF2B5EF4-FFF2-40B4-BE49-F238E27FC236}">
                <a16:creationId xmlns:a16="http://schemas.microsoft.com/office/drawing/2014/main" id="{4DCB8BD0-D41F-4264-8B3E-F8B2E89F08FB}"/>
              </a:ext>
            </a:extLst>
          </p:cNvPr>
          <p:cNvSpPr>
            <a:spLocks noChangeArrowheads="1"/>
          </p:cNvSpPr>
          <p:nvPr/>
        </p:nvSpPr>
        <p:spPr bwMode="auto">
          <a:xfrm>
            <a:off x="6271974" y="3440521"/>
            <a:ext cx="3790950" cy="83404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chemeClr val="tx1"/>
                </a:solidFill>
                <a:latin typeface="Calibri" panose="020F0502020204030204" pitchFamily="34" charset="0"/>
                <a:cs typeface="Arial" panose="020B0604020202020204" pitchFamily="34" charset="0"/>
              </a:rPr>
              <a:t>Remdesivir IV QD</a:t>
            </a:r>
          </a:p>
          <a:p>
            <a:pPr lvl="0" algn="ctr" eaLnBrk="0" fontAlgn="base" hangingPunct="0">
              <a:lnSpc>
                <a:spcPct val="100000"/>
              </a:lnSpc>
              <a:spcBef>
                <a:spcPct val="0"/>
              </a:spcBef>
              <a:spcAft>
                <a:spcPct val="0"/>
              </a:spcAft>
              <a:buClrTx/>
              <a:buNone/>
            </a:pPr>
            <a:r>
              <a:rPr lang="en-US" altLang="en-US" sz="1800" dirty="0">
                <a:solidFill>
                  <a:schemeClr val="tx1"/>
                </a:solidFill>
                <a:latin typeface="Calibri" panose="020F0502020204030204" pitchFamily="34" charset="0"/>
                <a:cs typeface="Arial" panose="020B0604020202020204" pitchFamily="34" charset="0"/>
              </a:rPr>
              <a:t>Day 1 200 mg ; D2-</a:t>
            </a:r>
            <a:r>
              <a:rPr lang="en-US" altLang="en-US" sz="1800" dirty="0">
                <a:solidFill>
                  <a:srgbClr val="FFFF00"/>
                </a:solidFill>
                <a:latin typeface="Calibri" panose="020F0502020204030204" pitchFamily="34" charset="0"/>
                <a:cs typeface="Arial" panose="020B0604020202020204" pitchFamily="34" charset="0"/>
              </a:rPr>
              <a:t>D10</a:t>
            </a:r>
            <a:r>
              <a:rPr lang="en-US" altLang="en-US" sz="1800" dirty="0">
                <a:solidFill>
                  <a:schemeClr val="tx1"/>
                </a:solidFill>
                <a:latin typeface="Calibri" panose="020F0502020204030204" pitchFamily="34" charset="0"/>
                <a:cs typeface="Arial" panose="020B0604020202020204" pitchFamily="34" charset="0"/>
              </a:rPr>
              <a:t> 100 mg</a:t>
            </a:r>
          </a:p>
        </p:txBody>
      </p:sp>
      <p:sp>
        <p:nvSpPr>
          <p:cNvPr id="10" name="Content Placeholder 1">
            <a:extLst>
              <a:ext uri="{FF2B5EF4-FFF2-40B4-BE49-F238E27FC236}">
                <a16:creationId xmlns:a16="http://schemas.microsoft.com/office/drawing/2014/main" id="{6BE0BCDF-0F53-4B23-BCF2-40915483EF36}"/>
              </a:ext>
            </a:extLst>
          </p:cNvPr>
          <p:cNvSpPr txBox="1">
            <a:spLocks/>
          </p:cNvSpPr>
          <p:nvPr/>
        </p:nvSpPr>
        <p:spPr bwMode="auto">
          <a:xfrm>
            <a:off x="606763" y="4598087"/>
            <a:ext cx="10877529" cy="101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2200" b="0" kern="0" dirty="0">
                <a:solidFill>
                  <a:schemeClr val="tx1"/>
                </a:solidFill>
              </a:rPr>
              <a:t>Primary endpoint: C</a:t>
            </a:r>
            <a:r>
              <a:rPr lang="en-US" sz="2200" kern="0" dirty="0">
                <a:solidFill>
                  <a:schemeClr val="tx1"/>
                </a:solidFill>
              </a:rPr>
              <a:t>linical status assessed on day 14 on a 7-point ordinal scale</a:t>
            </a:r>
            <a:endParaRPr lang="en-US" sz="2200" b="0" kern="0" dirty="0">
              <a:solidFill>
                <a:schemeClr val="tx1"/>
              </a:solidFill>
            </a:endParaRPr>
          </a:p>
          <a:p>
            <a:r>
              <a:rPr lang="en-US" sz="2200" b="0" kern="0" dirty="0">
                <a:solidFill>
                  <a:schemeClr val="tx1"/>
                </a:solidFill>
              </a:rPr>
              <a:t>Secondary endpoints: </a:t>
            </a:r>
            <a:r>
              <a:rPr lang="en-US" sz="2200" kern="0" dirty="0">
                <a:solidFill>
                  <a:schemeClr val="tx1"/>
                </a:solidFill>
              </a:rPr>
              <a:t>proportion of patients with adverse events after the first dose of remdesivir for up to 30 days after the last dose</a:t>
            </a:r>
            <a:endParaRPr lang="en-US" sz="2200" b="0" kern="0" dirty="0">
              <a:solidFill>
                <a:schemeClr val="tx1"/>
              </a:solidFill>
            </a:endParaRPr>
          </a:p>
        </p:txBody>
      </p:sp>
      <p:sp>
        <p:nvSpPr>
          <p:cNvPr id="12" name="Line 53">
            <a:extLst>
              <a:ext uri="{FF2B5EF4-FFF2-40B4-BE49-F238E27FC236}">
                <a16:creationId xmlns:a16="http://schemas.microsoft.com/office/drawing/2014/main" id="{9400339B-19AE-456B-B712-8384BE1EED6E}"/>
              </a:ext>
            </a:extLst>
          </p:cNvPr>
          <p:cNvSpPr>
            <a:spLocks noChangeShapeType="1"/>
          </p:cNvSpPr>
          <p:nvPr/>
        </p:nvSpPr>
        <p:spPr bwMode="auto">
          <a:xfrm>
            <a:off x="5884444" y="3592921"/>
            <a:ext cx="425630" cy="3587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 name="Line 54">
            <a:extLst>
              <a:ext uri="{FF2B5EF4-FFF2-40B4-BE49-F238E27FC236}">
                <a16:creationId xmlns:a16="http://schemas.microsoft.com/office/drawing/2014/main" id="{B464D56A-5B1F-470F-8898-2B583766EEC1}"/>
              </a:ext>
            </a:extLst>
          </p:cNvPr>
          <p:cNvSpPr>
            <a:spLocks noChangeShapeType="1"/>
          </p:cNvSpPr>
          <p:nvPr/>
        </p:nvSpPr>
        <p:spPr bwMode="auto">
          <a:xfrm flipV="1">
            <a:off x="5884444" y="3000782"/>
            <a:ext cx="425630" cy="37181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B7679CDD-D9BC-446D-94D3-6E3E428E0460}"/>
              </a:ext>
            </a:extLst>
          </p:cNvPr>
          <p:cNvSpPr/>
          <p:nvPr/>
        </p:nvSpPr>
        <p:spPr>
          <a:xfrm>
            <a:off x="99095" y="6535974"/>
            <a:ext cx="2702984" cy="261610"/>
          </a:xfrm>
          <a:prstGeom prst="rect">
            <a:avLst/>
          </a:prstGeom>
        </p:spPr>
        <p:txBody>
          <a:bodyPr wrap="none">
            <a:spAutoFit/>
          </a:bodyPr>
          <a:lstStyle/>
          <a:p>
            <a:r>
              <a:rPr lang="en-US" sz="1100" i="1" dirty="0"/>
              <a:t>Jason D. Goldman et al. NEJM May 27, 2020</a:t>
            </a:r>
          </a:p>
        </p:txBody>
      </p:sp>
    </p:spTree>
    <p:extLst>
      <p:ext uri="{BB962C8B-B14F-4D97-AF65-F5344CB8AC3E}">
        <p14:creationId xmlns:p14="http://schemas.microsoft.com/office/powerpoint/2010/main" val="2299660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9DE22-CC16-43B5-B9F6-62D17CCA9275}"/>
              </a:ext>
            </a:extLst>
          </p:cNvPr>
          <p:cNvSpPr/>
          <p:nvPr/>
        </p:nvSpPr>
        <p:spPr>
          <a:xfrm>
            <a:off x="2276784" y="687195"/>
            <a:ext cx="7642606" cy="646331"/>
          </a:xfrm>
          <a:prstGeom prst="rect">
            <a:avLst/>
          </a:prstGeom>
        </p:spPr>
        <p:txBody>
          <a:bodyPr wrap="none">
            <a:spAutoFit/>
          </a:bodyPr>
          <a:lstStyle/>
          <a:p>
            <a:pPr algn="ctr"/>
            <a:r>
              <a:rPr lang="en-US" sz="3600" dirty="0">
                <a:solidFill>
                  <a:srgbClr val="7030A0"/>
                </a:solidFill>
                <a:latin typeface="Arial Black" panose="020B0A04020102020204" pitchFamily="34" charset="0"/>
                <a:cs typeface="Aldhabi" panose="01000000000000000000" pitchFamily="2" charset="-78"/>
              </a:rPr>
              <a:t>SIMPLE Clinical Trial: Results</a:t>
            </a:r>
          </a:p>
        </p:txBody>
      </p:sp>
      <p:sp>
        <p:nvSpPr>
          <p:cNvPr id="15" name="Rectangle 14">
            <a:extLst>
              <a:ext uri="{FF2B5EF4-FFF2-40B4-BE49-F238E27FC236}">
                <a16:creationId xmlns:a16="http://schemas.microsoft.com/office/drawing/2014/main" id="{CBF9205E-5D40-4431-860E-3E85D13633D9}"/>
              </a:ext>
            </a:extLst>
          </p:cNvPr>
          <p:cNvSpPr/>
          <p:nvPr/>
        </p:nvSpPr>
        <p:spPr>
          <a:xfrm>
            <a:off x="423976" y="3310641"/>
            <a:ext cx="2487219" cy="369332"/>
          </a:xfrm>
          <a:prstGeom prst="rect">
            <a:avLst/>
          </a:prstGeom>
        </p:spPr>
        <p:txBody>
          <a:bodyPr wrap="none">
            <a:spAutoFit/>
          </a:bodyPr>
          <a:lstStyle/>
          <a:p>
            <a:pPr algn="ctr"/>
            <a:r>
              <a:rPr lang="en-IN" dirty="0" err="1">
                <a:solidFill>
                  <a:schemeClr val="accent5">
                    <a:lumMod val="50000"/>
                  </a:schemeClr>
                </a:solidFill>
                <a:latin typeface="Arial Black" panose="020B0A04020102020204" pitchFamily="34" charset="0"/>
                <a:cs typeface="Aldhabi" panose="01000000000000000000" pitchFamily="2" charset="-78"/>
              </a:rPr>
              <a:t>Remdesivir</a:t>
            </a:r>
            <a:r>
              <a:rPr lang="en-IN" dirty="0">
                <a:solidFill>
                  <a:schemeClr val="accent5">
                    <a:lumMod val="50000"/>
                  </a:schemeClr>
                </a:solidFill>
                <a:latin typeface="Arial Black" panose="020B0A04020102020204" pitchFamily="34" charset="0"/>
                <a:cs typeface="Aldhabi" panose="01000000000000000000" pitchFamily="2" charset="-78"/>
              </a:rPr>
              <a:t> 5-days</a:t>
            </a:r>
          </a:p>
        </p:txBody>
      </p:sp>
      <p:sp>
        <p:nvSpPr>
          <p:cNvPr id="17" name="Oval 16">
            <a:extLst>
              <a:ext uri="{FF2B5EF4-FFF2-40B4-BE49-F238E27FC236}">
                <a16:creationId xmlns:a16="http://schemas.microsoft.com/office/drawing/2014/main" id="{A1CA6280-CBB5-4107-9651-0A5302B0E01D}"/>
              </a:ext>
            </a:extLst>
          </p:cNvPr>
          <p:cNvSpPr/>
          <p:nvPr/>
        </p:nvSpPr>
        <p:spPr>
          <a:xfrm>
            <a:off x="4033992" y="3153536"/>
            <a:ext cx="800746" cy="780568"/>
          </a:xfrm>
          <a:prstGeom prst="ellipse">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accent5">
                    <a:lumMod val="50000"/>
                  </a:schemeClr>
                </a:solidFill>
              </a:rPr>
              <a:t>10 days</a:t>
            </a:r>
            <a:endParaRPr lang="en-US" sz="1100" b="1" dirty="0">
              <a:solidFill>
                <a:schemeClr val="accent5">
                  <a:lumMod val="50000"/>
                </a:schemeClr>
              </a:solidFill>
            </a:endParaRPr>
          </a:p>
        </p:txBody>
      </p:sp>
      <p:sp>
        <p:nvSpPr>
          <p:cNvPr id="22" name="Rectangle: Rounded Corners 21">
            <a:extLst>
              <a:ext uri="{FF2B5EF4-FFF2-40B4-BE49-F238E27FC236}">
                <a16:creationId xmlns:a16="http://schemas.microsoft.com/office/drawing/2014/main" id="{9E9A52AF-EAE3-4A57-B01B-3AA0EC62C99B}"/>
              </a:ext>
            </a:extLst>
          </p:cNvPr>
          <p:cNvSpPr/>
          <p:nvPr/>
        </p:nvSpPr>
        <p:spPr>
          <a:xfrm>
            <a:off x="3250438" y="2418515"/>
            <a:ext cx="2502596" cy="566665"/>
          </a:xfrm>
          <a:prstGeom prst="roundRect">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rPr>
              <a:t>Time to clinical improvement</a:t>
            </a:r>
          </a:p>
        </p:txBody>
      </p:sp>
      <p:sp>
        <p:nvSpPr>
          <p:cNvPr id="18" name="Rectangle 17">
            <a:extLst>
              <a:ext uri="{FF2B5EF4-FFF2-40B4-BE49-F238E27FC236}">
                <a16:creationId xmlns:a16="http://schemas.microsoft.com/office/drawing/2014/main" id="{E48CF8B8-B1E3-40AB-90B1-DCA8F4DF3AD2}"/>
              </a:ext>
            </a:extLst>
          </p:cNvPr>
          <p:cNvSpPr/>
          <p:nvPr/>
        </p:nvSpPr>
        <p:spPr>
          <a:xfrm>
            <a:off x="347032" y="4582559"/>
            <a:ext cx="2641108" cy="369332"/>
          </a:xfrm>
          <a:prstGeom prst="rect">
            <a:avLst/>
          </a:prstGeom>
        </p:spPr>
        <p:txBody>
          <a:bodyPr wrap="none">
            <a:spAutoFit/>
          </a:bodyPr>
          <a:lstStyle/>
          <a:p>
            <a:pPr algn="ctr"/>
            <a:r>
              <a:rPr lang="en-IN" dirty="0" err="1">
                <a:solidFill>
                  <a:srgbClr val="7030A0"/>
                </a:solidFill>
                <a:latin typeface="Arial Black" panose="020B0A04020102020204" pitchFamily="34" charset="0"/>
                <a:cs typeface="Aldhabi" panose="01000000000000000000" pitchFamily="2" charset="-78"/>
              </a:rPr>
              <a:t>Remdesivir</a:t>
            </a:r>
            <a:r>
              <a:rPr lang="en-IN" dirty="0">
                <a:solidFill>
                  <a:srgbClr val="7030A0"/>
                </a:solidFill>
                <a:latin typeface="Arial Black" panose="020B0A04020102020204" pitchFamily="34" charset="0"/>
                <a:cs typeface="Aldhabi" panose="01000000000000000000" pitchFamily="2" charset="-78"/>
              </a:rPr>
              <a:t> 10-days</a:t>
            </a:r>
          </a:p>
        </p:txBody>
      </p:sp>
      <p:cxnSp>
        <p:nvCxnSpPr>
          <p:cNvPr id="11" name="Straight Connector 10">
            <a:extLst>
              <a:ext uri="{FF2B5EF4-FFF2-40B4-BE49-F238E27FC236}">
                <a16:creationId xmlns:a16="http://schemas.microsoft.com/office/drawing/2014/main" id="{1E80D6DC-C2CA-4FA5-8576-3D44961C286B}"/>
              </a:ext>
            </a:extLst>
          </p:cNvPr>
          <p:cNvCxnSpPr>
            <a:cxnSpLocks/>
          </p:cNvCxnSpPr>
          <p:nvPr/>
        </p:nvCxnSpPr>
        <p:spPr>
          <a:xfrm>
            <a:off x="423976" y="4102460"/>
            <a:ext cx="11512882"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7BADBC9-37FC-4AF1-B1D8-DDD5B8E29488}"/>
              </a:ext>
            </a:extLst>
          </p:cNvPr>
          <p:cNvSpPr/>
          <p:nvPr/>
        </p:nvSpPr>
        <p:spPr>
          <a:xfrm>
            <a:off x="4033992" y="4356591"/>
            <a:ext cx="800746" cy="780568"/>
          </a:xfrm>
          <a:prstGeom prst="ellipse">
            <a:avLst/>
          </a:prstGeom>
          <a:solidFill>
            <a:schemeClr val="bg2"/>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rgbClr val="7030A0"/>
                </a:solidFill>
              </a:rPr>
              <a:t>11 days</a:t>
            </a:r>
            <a:endParaRPr lang="en-US" sz="1100" b="1" dirty="0">
              <a:solidFill>
                <a:srgbClr val="7030A0"/>
              </a:solidFill>
            </a:endParaRPr>
          </a:p>
        </p:txBody>
      </p:sp>
      <p:sp>
        <p:nvSpPr>
          <p:cNvPr id="21" name="Rectangle: Rounded Corners 20">
            <a:extLst>
              <a:ext uri="{FF2B5EF4-FFF2-40B4-BE49-F238E27FC236}">
                <a16:creationId xmlns:a16="http://schemas.microsoft.com/office/drawing/2014/main" id="{F458C06C-54E0-49D8-9B96-C61097F8E30D}"/>
              </a:ext>
            </a:extLst>
          </p:cNvPr>
          <p:cNvSpPr/>
          <p:nvPr/>
        </p:nvSpPr>
        <p:spPr>
          <a:xfrm>
            <a:off x="5753034" y="2418515"/>
            <a:ext cx="2502596" cy="566665"/>
          </a:xfrm>
          <a:prstGeom prst="roundRect">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rPr>
              <a:t>Clinical improvement</a:t>
            </a:r>
          </a:p>
        </p:txBody>
      </p:sp>
      <p:sp>
        <p:nvSpPr>
          <p:cNvPr id="23" name="Oval 22">
            <a:extLst>
              <a:ext uri="{FF2B5EF4-FFF2-40B4-BE49-F238E27FC236}">
                <a16:creationId xmlns:a16="http://schemas.microsoft.com/office/drawing/2014/main" id="{B034A1A4-3411-4902-BE0E-E4A20508D146}"/>
              </a:ext>
            </a:extLst>
          </p:cNvPr>
          <p:cNvSpPr/>
          <p:nvPr/>
        </p:nvSpPr>
        <p:spPr>
          <a:xfrm>
            <a:off x="6482724" y="3153536"/>
            <a:ext cx="800746" cy="780568"/>
          </a:xfrm>
          <a:prstGeom prst="ellipse">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accent5">
                    <a:lumMod val="50000"/>
                  </a:schemeClr>
                </a:solidFill>
              </a:rPr>
              <a:t>64%</a:t>
            </a:r>
            <a:endParaRPr lang="en-US" sz="1100" b="1" dirty="0">
              <a:solidFill>
                <a:schemeClr val="accent5">
                  <a:lumMod val="50000"/>
                </a:schemeClr>
              </a:solidFill>
            </a:endParaRPr>
          </a:p>
        </p:txBody>
      </p:sp>
      <p:sp>
        <p:nvSpPr>
          <p:cNvPr id="24" name="Oval 23">
            <a:extLst>
              <a:ext uri="{FF2B5EF4-FFF2-40B4-BE49-F238E27FC236}">
                <a16:creationId xmlns:a16="http://schemas.microsoft.com/office/drawing/2014/main" id="{66A4E6D3-C02F-41D5-A20C-694976A43C88}"/>
              </a:ext>
            </a:extLst>
          </p:cNvPr>
          <p:cNvSpPr/>
          <p:nvPr/>
        </p:nvSpPr>
        <p:spPr>
          <a:xfrm>
            <a:off x="6482724" y="4356591"/>
            <a:ext cx="800746" cy="780568"/>
          </a:xfrm>
          <a:prstGeom prst="ellipse">
            <a:avLst/>
          </a:prstGeom>
          <a:solidFill>
            <a:schemeClr val="bg2"/>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rgbClr val="7030A0"/>
                </a:solidFill>
              </a:rPr>
              <a:t>54%</a:t>
            </a:r>
            <a:endParaRPr lang="en-US" sz="1100" b="1" dirty="0">
              <a:solidFill>
                <a:srgbClr val="7030A0"/>
              </a:solidFill>
            </a:endParaRPr>
          </a:p>
        </p:txBody>
      </p:sp>
      <p:sp>
        <p:nvSpPr>
          <p:cNvPr id="25" name="Rectangle: Rounded Corners 24">
            <a:extLst>
              <a:ext uri="{FF2B5EF4-FFF2-40B4-BE49-F238E27FC236}">
                <a16:creationId xmlns:a16="http://schemas.microsoft.com/office/drawing/2014/main" id="{B3C1E100-8429-43FD-9408-45A547DCBD07}"/>
              </a:ext>
            </a:extLst>
          </p:cNvPr>
          <p:cNvSpPr/>
          <p:nvPr/>
        </p:nvSpPr>
        <p:spPr>
          <a:xfrm>
            <a:off x="8364118" y="2418515"/>
            <a:ext cx="1604455" cy="566665"/>
          </a:xfrm>
          <a:prstGeom prst="roundRect">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rPr>
              <a:t>Clinical recovery</a:t>
            </a:r>
          </a:p>
        </p:txBody>
      </p:sp>
      <p:sp>
        <p:nvSpPr>
          <p:cNvPr id="26" name="Oval 25">
            <a:extLst>
              <a:ext uri="{FF2B5EF4-FFF2-40B4-BE49-F238E27FC236}">
                <a16:creationId xmlns:a16="http://schemas.microsoft.com/office/drawing/2014/main" id="{6DDC409E-7EED-4755-A171-AC20ACDE83F2}"/>
              </a:ext>
            </a:extLst>
          </p:cNvPr>
          <p:cNvSpPr/>
          <p:nvPr/>
        </p:nvSpPr>
        <p:spPr>
          <a:xfrm>
            <a:off x="8919855" y="3153536"/>
            <a:ext cx="800746" cy="780568"/>
          </a:xfrm>
          <a:prstGeom prst="ellipse">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accent5">
                    <a:lumMod val="50000"/>
                  </a:schemeClr>
                </a:solidFill>
              </a:rPr>
              <a:t>64%</a:t>
            </a:r>
            <a:endParaRPr lang="en-US" sz="1100" b="1" dirty="0">
              <a:solidFill>
                <a:schemeClr val="accent5">
                  <a:lumMod val="50000"/>
                </a:schemeClr>
              </a:solidFill>
            </a:endParaRPr>
          </a:p>
        </p:txBody>
      </p:sp>
      <p:sp>
        <p:nvSpPr>
          <p:cNvPr id="27" name="Oval 26">
            <a:extLst>
              <a:ext uri="{FF2B5EF4-FFF2-40B4-BE49-F238E27FC236}">
                <a16:creationId xmlns:a16="http://schemas.microsoft.com/office/drawing/2014/main" id="{97B98243-76DA-441E-B66B-F9097FE8B792}"/>
              </a:ext>
            </a:extLst>
          </p:cNvPr>
          <p:cNvSpPr/>
          <p:nvPr/>
        </p:nvSpPr>
        <p:spPr>
          <a:xfrm>
            <a:off x="8919855" y="4356591"/>
            <a:ext cx="800746" cy="780568"/>
          </a:xfrm>
          <a:prstGeom prst="ellipse">
            <a:avLst/>
          </a:prstGeom>
          <a:solidFill>
            <a:schemeClr val="bg2"/>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rgbClr val="7030A0"/>
                </a:solidFill>
              </a:rPr>
              <a:t>54%</a:t>
            </a:r>
            <a:endParaRPr lang="en-US" sz="1100" b="1" dirty="0">
              <a:solidFill>
                <a:srgbClr val="7030A0"/>
              </a:solidFill>
            </a:endParaRPr>
          </a:p>
        </p:txBody>
      </p:sp>
      <p:sp>
        <p:nvSpPr>
          <p:cNvPr id="28" name="Rectangle: Rounded Corners 27">
            <a:extLst>
              <a:ext uri="{FF2B5EF4-FFF2-40B4-BE49-F238E27FC236}">
                <a16:creationId xmlns:a16="http://schemas.microsoft.com/office/drawing/2014/main" id="{B9A675C3-37E9-4C98-92F9-C023A37F3C2F}"/>
              </a:ext>
            </a:extLst>
          </p:cNvPr>
          <p:cNvSpPr/>
          <p:nvPr/>
        </p:nvSpPr>
        <p:spPr>
          <a:xfrm>
            <a:off x="10090139" y="2418515"/>
            <a:ext cx="1604455" cy="566665"/>
          </a:xfrm>
          <a:prstGeom prst="roundRect">
            <a:avLst/>
          </a:prstGeom>
          <a:no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rPr>
              <a:t>Mortality</a:t>
            </a:r>
          </a:p>
        </p:txBody>
      </p:sp>
      <p:sp>
        <p:nvSpPr>
          <p:cNvPr id="29" name="Oval 28">
            <a:extLst>
              <a:ext uri="{FF2B5EF4-FFF2-40B4-BE49-F238E27FC236}">
                <a16:creationId xmlns:a16="http://schemas.microsoft.com/office/drawing/2014/main" id="{D2E454A5-ABD8-4A7D-83E3-2B3716F0F3F6}"/>
              </a:ext>
            </a:extLst>
          </p:cNvPr>
          <p:cNvSpPr/>
          <p:nvPr/>
        </p:nvSpPr>
        <p:spPr>
          <a:xfrm>
            <a:off x="10556240" y="3153536"/>
            <a:ext cx="800746" cy="780568"/>
          </a:xfrm>
          <a:prstGeom prst="ellipse">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accent5">
                    <a:lumMod val="50000"/>
                  </a:schemeClr>
                </a:solidFill>
              </a:rPr>
              <a:t>8%</a:t>
            </a:r>
            <a:endParaRPr lang="en-US" sz="1100" b="1" dirty="0">
              <a:solidFill>
                <a:schemeClr val="accent5">
                  <a:lumMod val="50000"/>
                </a:schemeClr>
              </a:solidFill>
            </a:endParaRPr>
          </a:p>
        </p:txBody>
      </p:sp>
      <p:sp>
        <p:nvSpPr>
          <p:cNvPr id="30" name="Oval 29">
            <a:extLst>
              <a:ext uri="{FF2B5EF4-FFF2-40B4-BE49-F238E27FC236}">
                <a16:creationId xmlns:a16="http://schemas.microsoft.com/office/drawing/2014/main" id="{2D8FCE3A-2F13-4D54-9C28-276D77BB573C}"/>
              </a:ext>
            </a:extLst>
          </p:cNvPr>
          <p:cNvSpPr/>
          <p:nvPr/>
        </p:nvSpPr>
        <p:spPr>
          <a:xfrm>
            <a:off x="10556240" y="4356591"/>
            <a:ext cx="800746" cy="780568"/>
          </a:xfrm>
          <a:prstGeom prst="ellipse">
            <a:avLst/>
          </a:prstGeom>
          <a:solidFill>
            <a:schemeClr val="bg2"/>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rgbClr val="7030A0"/>
                </a:solidFill>
              </a:rPr>
              <a:t>11%</a:t>
            </a:r>
            <a:endParaRPr lang="en-US" sz="1100" b="1" dirty="0">
              <a:solidFill>
                <a:srgbClr val="7030A0"/>
              </a:solidFill>
            </a:endParaRPr>
          </a:p>
        </p:txBody>
      </p:sp>
      <p:sp>
        <p:nvSpPr>
          <p:cNvPr id="31" name="Rectangle 30">
            <a:extLst>
              <a:ext uri="{FF2B5EF4-FFF2-40B4-BE49-F238E27FC236}">
                <a16:creationId xmlns:a16="http://schemas.microsoft.com/office/drawing/2014/main" id="{0C78DEF0-4319-4A69-9727-6BBF73826D67}"/>
              </a:ext>
            </a:extLst>
          </p:cNvPr>
          <p:cNvSpPr/>
          <p:nvPr/>
        </p:nvSpPr>
        <p:spPr>
          <a:xfrm>
            <a:off x="99095" y="6535974"/>
            <a:ext cx="2702984" cy="261610"/>
          </a:xfrm>
          <a:prstGeom prst="rect">
            <a:avLst/>
          </a:prstGeom>
        </p:spPr>
        <p:txBody>
          <a:bodyPr wrap="none">
            <a:spAutoFit/>
          </a:bodyPr>
          <a:lstStyle/>
          <a:p>
            <a:r>
              <a:rPr lang="en-US" sz="1100" i="1" dirty="0"/>
              <a:t>Jason D. Goldman et al. NEJM May 27, 2020</a:t>
            </a:r>
          </a:p>
        </p:txBody>
      </p:sp>
      <p:sp>
        <p:nvSpPr>
          <p:cNvPr id="32" name="Rectangle: Rounded Corners 31">
            <a:extLst>
              <a:ext uri="{FF2B5EF4-FFF2-40B4-BE49-F238E27FC236}">
                <a16:creationId xmlns:a16="http://schemas.microsoft.com/office/drawing/2014/main" id="{6287CEB3-06F1-48EB-B1D5-F1775F0F1A64}"/>
              </a:ext>
            </a:extLst>
          </p:cNvPr>
          <p:cNvSpPr/>
          <p:nvPr/>
        </p:nvSpPr>
        <p:spPr>
          <a:xfrm>
            <a:off x="5753034" y="2125530"/>
            <a:ext cx="5941560" cy="303405"/>
          </a:xfrm>
          <a:prstGeom prst="roundRect">
            <a:avLst/>
          </a:prstGeom>
          <a:solidFill>
            <a:schemeClr val="accent5">
              <a:lumMod val="20000"/>
              <a:lumOff val="8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effectLst>
                  <a:outerShdw blurRad="38100" dist="38100" dir="2700000" algn="tl">
                    <a:srgbClr val="000000">
                      <a:alpha val="43137"/>
                    </a:srgbClr>
                  </a:outerShdw>
                </a:effectLst>
              </a:rPr>
              <a:t>At 14 days</a:t>
            </a:r>
          </a:p>
        </p:txBody>
      </p:sp>
    </p:spTree>
    <p:custDataLst>
      <p:tags r:id="rId1"/>
    </p:custDataLst>
    <p:extLst>
      <p:ext uri="{BB962C8B-B14F-4D97-AF65-F5344CB8AC3E}">
        <p14:creationId xmlns:p14="http://schemas.microsoft.com/office/powerpoint/2010/main" val="3919718477"/>
      </p:ext>
    </p:extLst>
  </p:cSld>
  <p:clrMapOvr>
    <a:masterClrMapping/>
  </p:clrMapOvr>
  <mc:AlternateContent xmlns:mc="http://schemas.openxmlformats.org/markup-compatibility/2006" xmlns:p14="http://schemas.microsoft.com/office/powerpoint/2010/main">
    <mc:Choice Requires="p14">
      <p:transition spd="slow" p14:dur="2000" advTm="17671"/>
    </mc:Choice>
    <mc:Fallback xmlns="">
      <p:transition spd="slow" advTm="176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0" grpId="0" animBg="1"/>
      <p:bldP spid="21" grpId="0" animBg="1"/>
      <p:bldP spid="23" grpId="0" animBg="1"/>
      <p:bldP spid="24" grpId="0" animBg="1"/>
      <p:bldP spid="25" grpId="0" animBg="1"/>
      <p:bldP spid="26" grpId="0" animBg="1"/>
      <p:bldP spid="27" grpId="0" animBg="1"/>
      <p:bldP spid="28" grpId="0" animBg="1"/>
      <p:bldP spid="29" grpId="0" animBg="1"/>
      <p:bldP spid="30"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33979B-A3A7-454A-B9FB-28002FC544B0}"/>
              </a:ext>
            </a:extLst>
          </p:cNvPr>
          <p:cNvSpPr/>
          <p:nvPr/>
        </p:nvSpPr>
        <p:spPr>
          <a:xfrm>
            <a:off x="2002969" y="5673764"/>
            <a:ext cx="8820539" cy="646331"/>
          </a:xfrm>
          <a:prstGeom prst="rect">
            <a:avLst/>
          </a:prstGeom>
        </p:spPr>
        <p:txBody>
          <a:bodyPr wrap="square">
            <a:spAutoFit/>
          </a:bodyPr>
          <a:lstStyle/>
          <a:p>
            <a:pPr algn="ctr"/>
            <a:r>
              <a:rPr lang="en-US" b="1" dirty="0"/>
              <a:t>Among patients receiving mechanical ventilation or ECMO at day 5, 40% (10 of 25) in the 5-day group had died by day 14, as compared with 17% (7 of 41) in the 10-day group</a:t>
            </a:r>
          </a:p>
        </p:txBody>
      </p:sp>
      <p:sp>
        <p:nvSpPr>
          <p:cNvPr id="5" name="Rectangle 4">
            <a:extLst>
              <a:ext uri="{FF2B5EF4-FFF2-40B4-BE49-F238E27FC236}">
                <a16:creationId xmlns:a16="http://schemas.microsoft.com/office/drawing/2014/main" id="{FC9989AD-33BF-4A6A-AA0D-3087A0C7C828}"/>
              </a:ext>
            </a:extLst>
          </p:cNvPr>
          <p:cNvSpPr/>
          <p:nvPr/>
        </p:nvSpPr>
        <p:spPr>
          <a:xfrm>
            <a:off x="2636950" y="705856"/>
            <a:ext cx="7030066" cy="646331"/>
          </a:xfrm>
          <a:prstGeom prst="rect">
            <a:avLst/>
          </a:prstGeom>
        </p:spPr>
        <p:txBody>
          <a:bodyPr wrap="none">
            <a:spAutoFit/>
          </a:bodyPr>
          <a:lstStyle/>
          <a:p>
            <a:pPr algn="ctr"/>
            <a:r>
              <a:rPr lang="en-US" sz="3600" dirty="0">
                <a:solidFill>
                  <a:srgbClr val="7030A0"/>
                </a:solidFill>
                <a:latin typeface="Arial Black" panose="020B0A04020102020204" pitchFamily="34" charset="0"/>
                <a:cs typeface="Aldhabi" panose="01000000000000000000" pitchFamily="2" charset="-78"/>
              </a:rPr>
              <a:t>Oxygen Support on Day 14 </a:t>
            </a:r>
          </a:p>
        </p:txBody>
      </p:sp>
      <p:pic>
        <p:nvPicPr>
          <p:cNvPr id="6" name="Picture 5">
            <a:extLst>
              <a:ext uri="{FF2B5EF4-FFF2-40B4-BE49-F238E27FC236}">
                <a16:creationId xmlns:a16="http://schemas.microsoft.com/office/drawing/2014/main" id="{39910082-FC79-4D6B-88DA-7364FEEA50A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847975" y="1733550"/>
            <a:ext cx="6496050" cy="3390900"/>
          </a:xfrm>
          <a:prstGeom prst="rect">
            <a:avLst/>
          </a:prstGeom>
        </p:spPr>
      </p:pic>
      <p:sp>
        <p:nvSpPr>
          <p:cNvPr id="7" name="Rectangle 6">
            <a:extLst>
              <a:ext uri="{FF2B5EF4-FFF2-40B4-BE49-F238E27FC236}">
                <a16:creationId xmlns:a16="http://schemas.microsoft.com/office/drawing/2014/main" id="{F39DA21A-FEF5-430C-963D-84F05092AE62}"/>
              </a:ext>
            </a:extLst>
          </p:cNvPr>
          <p:cNvSpPr/>
          <p:nvPr/>
        </p:nvSpPr>
        <p:spPr>
          <a:xfrm>
            <a:off x="99095" y="6535974"/>
            <a:ext cx="2702984" cy="261610"/>
          </a:xfrm>
          <a:prstGeom prst="rect">
            <a:avLst/>
          </a:prstGeom>
        </p:spPr>
        <p:txBody>
          <a:bodyPr wrap="none">
            <a:spAutoFit/>
          </a:bodyPr>
          <a:lstStyle/>
          <a:p>
            <a:r>
              <a:rPr lang="en-US" sz="1100" i="1" dirty="0"/>
              <a:t>Jason D. Goldman et al. NEJM May 27, 2020</a:t>
            </a:r>
          </a:p>
        </p:txBody>
      </p:sp>
      <p:sp>
        <p:nvSpPr>
          <p:cNvPr id="8" name="Rectangle 7">
            <a:extLst>
              <a:ext uri="{FF2B5EF4-FFF2-40B4-BE49-F238E27FC236}">
                <a16:creationId xmlns:a16="http://schemas.microsoft.com/office/drawing/2014/main" id="{C82522D7-CF5F-40BE-B268-04C31E61B5E0}"/>
              </a:ext>
            </a:extLst>
          </p:cNvPr>
          <p:cNvSpPr/>
          <p:nvPr/>
        </p:nvSpPr>
        <p:spPr>
          <a:xfrm>
            <a:off x="3657600" y="1901501"/>
            <a:ext cx="1034321" cy="2790420"/>
          </a:xfrm>
          <a:prstGeom prst="rect">
            <a:avLst/>
          </a:prstGeom>
          <a:noFill/>
          <a:ln w="28575">
            <a:solidFill>
              <a:srgbClr val="92D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872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F99D08-2B59-4389-88AF-AA15047D75D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58425" y="1537487"/>
            <a:ext cx="5293558" cy="4790236"/>
          </a:xfrm>
          <a:prstGeom prst="rect">
            <a:avLst/>
          </a:prstGeom>
        </p:spPr>
      </p:pic>
      <p:sp>
        <p:nvSpPr>
          <p:cNvPr id="5" name="Rectangle 4">
            <a:extLst>
              <a:ext uri="{FF2B5EF4-FFF2-40B4-BE49-F238E27FC236}">
                <a16:creationId xmlns:a16="http://schemas.microsoft.com/office/drawing/2014/main" id="{2CB48A1E-9283-4997-904F-FEDD80824B13}"/>
              </a:ext>
            </a:extLst>
          </p:cNvPr>
          <p:cNvSpPr/>
          <p:nvPr/>
        </p:nvSpPr>
        <p:spPr>
          <a:xfrm>
            <a:off x="5255680" y="705856"/>
            <a:ext cx="1792607" cy="646331"/>
          </a:xfrm>
          <a:prstGeom prst="rect">
            <a:avLst/>
          </a:prstGeom>
        </p:spPr>
        <p:txBody>
          <a:bodyPr wrap="none">
            <a:spAutoFit/>
          </a:bodyPr>
          <a:lstStyle/>
          <a:p>
            <a:pPr algn="ctr"/>
            <a:r>
              <a:rPr lang="en-US" sz="3600" dirty="0">
                <a:solidFill>
                  <a:srgbClr val="7030A0"/>
                </a:solidFill>
                <a:latin typeface="Arial Black" panose="020B0A04020102020204" pitchFamily="34" charset="0"/>
                <a:cs typeface="Aldhabi" panose="01000000000000000000" pitchFamily="2" charset="-78"/>
              </a:rPr>
              <a:t>Safety</a:t>
            </a:r>
          </a:p>
        </p:txBody>
      </p:sp>
      <p:pic>
        <p:nvPicPr>
          <p:cNvPr id="6" name="Picture 5">
            <a:extLst>
              <a:ext uri="{FF2B5EF4-FFF2-40B4-BE49-F238E27FC236}">
                <a16:creationId xmlns:a16="http://schemas.microsoft.com/office/drawing/2014/main" id="{E3EBD29E-3CE9-4AA9-8B72-26AD55A2727D}"/>
              </a:ext>
            </a:extLst>
          </p:cNvPr>
          <p:cNvPicPr>
            <a:picLocks noChangeAspect="1"/>
          </p:cNvPicPr>
          <p:nvPr/>
        </p:nvPicPr>
        <p:blipFill>
          <a:blip r:embed="rId4"/>
          <a:stretch>
            <a:fillRect/>
          </a:stretch>
        </p:blipFill>
        <p:spPr>
          <a:xfrm>
            <a:off x="6280879" y="2166489"/>
            <a:ext cx="5791200" cy="3228975"/>
          </a:xfrm>
          <a:prstGeom prst="rect">
            <a:avLst/>
          </a:prstGeom>
        </p:spPr>
      </p:pic>
    </p:spTree>
    <p:extLst>
      <p:ext uri="{BB962C8B-B14F-4D97-AF65-F5344CB8AC3E}">
        <p14:creationId xmlns:p14="http://schemas.microsoft.com/office/powerpoint/2010/main" val="1829279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48A1E-9283-4997-904F-FEDD80824B13}"/>
              </a:ext>
            </a:extLst>
          </p:cNvPr>
          <p:cNvSpPr/>
          <p:nvPr/>
        </p:nvSpPr>
        <p:spPr>
          <a:xfrm>
            <a:off x="35405" y="705856"/>
            <a:ext cx="12233157" cy="1200329"/>
          </a:xfrm>
          <a:prstGeom prst="rect">
            <a:avLst/>
          </a:prstGeom>
        </p:spPr>
        <p:txBody>
          <a:bodyPr wrap="none">
            <a:spAutoFit/>
          </a:bodyPr>
          <a:lstStyle/>
          <a:p>
            <a:pPr algn="ctr"/>
            <a:r>
              <a:rPr lang="en-US" sz="3600" dirty="0">
                <a:solidFill>
                  <a:srgbClr val="7030A0"/>
                </a:solidFill>
                <a:latin typeface="Arial Black" panose="020B0A04020102020204" pitchFamily="34" charset="0"/>
                <a:cs typeface="Aldhabi" panose="01000000000000000000" pitchFamily="2" charset="-78"/>
              </a:rPr>
              <a:t>SIMPLE-Moderate Study: </a:t>
            </a:r>
            <a:br>
              <a:rPr lang="en-US" sz="3600" dirty="0">
                <a:solidFill>
                  <a:srgbClr val="7030A0"/>
                </a:solidFill>
                <a:latin typeface="Arial Black" panose="020B0A04020102020204" pitchFamily="34" charset="0"/>
                <a:cs typeface="Aldhabi" panose="01000000000000000000" pitchFamily="2" charset="-78"/>
              </a:rPr>
            </a:br>
            <a:r>
              <a:rPr lang="en-US" sz="3600" dirty="0">
                <a:solidFill>
                  <a:srgbClr val="7030A0"/>
                </a:solidFill>
                <a:latin typeface="Arial Black" panose="020B0A04020102020204" pitchFamily="34" charset="0"/>
                <a:cs typeface="Aldhabi" panose="01000000000000000000" pitchFamily="2" charset="-78"/>
              </a:rPr>
              <a:t>Remdesivir in Patients With Moderate COVID-19</a:t>
            </a:r>
          </a:p>
        </p:txBody>
      </p:sp>
      <p:sp>
        <p:nvSpPr>
          <p:cNvPr id="7" name="Content Placeholder 1">
            <a:extLst>
              <a:ext uri="{FF2B5EF4-FFF2-40B4-BE49-F238E27FC236}">
                <a16:creationId xmlns:a16="http://schemas.microsoft.com/office/drawing/2014/main" id="{06F5FFFF-F6A3-4C4A-B91A-5DA9716F2B95}"/>
              </a:ext>
            </a:extLst>
          </p:cNvPr>
          <p:cNvSpPr>
            <a:spLocks noGrp="1"/>
          </p:cNvSpPr>
          <p:nvPr>
            <p:ph idx="1"/>
          </p:nvPr>
        </p:nvSpPr>
        <p:spPr>
          <a:xfrm>
            <a:off x="657235" y="2146133"/>
            <a:ext cx="10877529" cy="4288533"/>
          </a:xfrm>
        </p:spPr>
        <p:txBody>
          <a:bodyPr>
            <a:normAutofit fontScale="85000" lnSpcReduction="20000"/>
          </a:bodyPr>
          <a:lstStyle/>
          <a:p>
            <a:r>
              <a:rPr lang="en-US" sz="2400" dirty="0"/>
              <a:t>Multicenter, randomized, open-label phase III trial</a:t>
            </a:r>
            <a:endParaRPr lang="en-US" dirty="0"/>
          </a:p>
          <a:p>
            <a:pPr marL="0" indent="0">
              <a:buNone/>
            </a:pPr>
            <a:br>
              <a:rPr lang="en-US" dirty="0"/>
            </a:br>
            <a:endParaRPr lang="en-US" dirty="0"/>
          </a:p>
          <a:p>
            <a:pPr marL="0" indent="0">
              <a:buNone/>
            </a:pPr>
            <a:endParaRPr lang="en-US" dirty="0"/>
          </a:p>
          <a:p>
            <a:pPr marL="0" indent="0">
              <a:buNone/>
            </a:pPr>
            <a:endParaRPr lang="en-US" dirty="0"/>
          </a:p>
          <a:p>
            <a:endParaRPr lang="en-US" sz="2400" dirty="0"/>
          </a:p>
          <a:p>
            <a:endParaRPr lang="en-US" sz="2400" dirty="0"/>
          </a:p>
          <a:p>
            <a:endParaRPr lang="en-US" sz="2400" dirty="0"/>
          </a:p>
          <a:p>
            <a:endParaRPr lang="en-US" sz="2400" dirty="0"/>
          </a:p>
          <a:p>
            <a:endParaRPr lang="en-US" sz="2400" dirty="0"/>
          </a:p>
          <a:p>
            <a:r>
              <a:rPr lang="en-US" sz="2400" dirty="0"/>
              <a:t>Primary endpoint: improvement on 7-point ordinal scale on Day 11</a:t>
            </a:r>
          </a:p>
          <a:p>
            <a:r>
              <a:rPr lang="en-US" sz="2400" dirty="0"/>
              <a:t>Secondary endpoint: treatment-emergent adverse events</a:t>
            </a:r>
          </a:p>
        </p:txBody>
      </p:sp>
      <p:sp>
        <p:nvSpPr>
          <p:cNvPr id="8" name="Text Box 45">
            <a:extLst>
              <a:ext uri="{FF2B5EF4-FFF2-40B4-BE49-F238E27FC236}">
                <a16:creationId xmlns:a16="http://schemas.microsoft.com/office/drawing/2014/main" id="{96B32D2F-0AE0-4E1B-8023-9682CB073D64}"/>
              </a:ext>
            </a:extLst>
          </p:cNvPr>
          <p:cNvSpPr txBox="1">
            <a:spLocks noChangeArrowheads="1"/>
          </p:cNvSpPr>
          <p:nvPr/>
        </p:nvSpPr>
        <p:spPr bwMode="auto">
          <a:xfrm>
            <a:off x="762356" y="3450790"/>
            <a:ext cx="3619396"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None/>
            </a:pPr>
            <a:r>
              <a:rPr lang="en-GB" altLang="en-US" sz="1800" b="0" dirty="0">
                <a:solidFill>
                  <a:srgbClr val="000000"/>
                </a:solidFill>
                <a:latin typeface="Calibri" panose="020F0502020204030204" pitchFamily="34" charset="0"/>
              </a:rPr>
              <a:t>Patients ≥ 12 yrs of age; hospitalized with SARS-CoV-2 infection confirmed by RT-PCR; </a:t>
            </a:r>
            <a:r>
              <a:rPr lang="en-US" altLang="en-US" sz="1800" b="0" dirty="0">
                <a:solidFill>
                  <a:srgbClr val="000000"/>
                </a:solidFill>
                <a:latin typeface="Calibri" panose="020F0502020204030204" pitchFamily="34" charset="0"/>
              </a:rPr>
              <a:t>radiographic infiltrates by imaging; SpO</a:t>
            </a:r>
            <a:r>
              <a:rPr lang="en-US" altLang="en-US" sz="1800" b="0" baseline="-25000" dirty="0">
                <a:solidFill>
                  <a:srgbClr val="000000"/>
                </a:solidFill>
                <a:latin typeface="Calibri" panose="020F0502020204030204" pitchFamily="34" charset="0"/>
              </a:rPr>
              <a:t>2</a:t>
            </a:r>
            <a:r>
              <a:rPr lang="en-US" altLang="en-US" sz="1800" b="0" dirty="0">
                <a:solidFill>
                  <a:srgbClr val="000000"/>
                </a:solidFill>
                <a:latin typeface="Calibri" panose="020F0502020204030204" pitchFamily="34" charset="0"/>
              </a:rPr>
              <a:t> &gt; 94% on room air</a:t>
            </a:r>
          </a:p>
          <a:p>
            <a:pPr algn="ctr">
              <a:lnSpc>
                <a:spcPct val="100000"/>
              </a:lnSpc>
              <a:spcBef>
                <a:spcPct val="0"/>
              </a:spcBef>
              <a:spcAft>
                <a:spcPct val="0"/>
              </a:spcAft>
              <a:buClrTx/>
              <a:buFont typeface="Wingdings" panose="05000000000000000000" pitchFamily="2" charset="2"/>
              <a:buNone/>
            </a:pPr>
            <a:r>
              <a:rPr lang="en-US" altLang="en-US" sz="1800" b="0" dirty="0">
                <a:solidFill>
                  <a:srgbClr val="000000"/>
                </a:solidFill>
                <a:latin typeface="Calibri" panose="020F0502020204030204" pitchFamily="34" charset="0"/>
              </a:rPr>
              <a:t>(N = 584)</a:t>
            </a:r>
          </a:p>
        </p:txBody>
      </p:sp>
      <p:sp>
        <p:nvSpPr>
          <p:cNvPr id="9" name="Rectangle 49">
            <a:extLst>
              <a:ext uri="{FF2B5EF4-FFF2-40B4-BE49-F238E27FC236}">
                <a16:creationId xmlns:a16="http://schemas.microsoft.com/office/drawing/2014/main" id="{C3F9D9C7-6680-4171-8709-2D0EAE86BF9A}"/>
              </a:ext>
            </a:extLst>
          </p:cNvPr>
          <p:cNvSpPr>
            <a:spLocks noChangeArrowheads="1"/>
          </p:cNvSpPr>
          <p:nvPr/>
        </p:nvSpPr>
        <p:spPr bwMode="auto">
          <a:xfrm>
            <a:off x="5183802" y="2844385"/>
            <a:ext cx="4595837" cy="832104"/>
          </a:xfrm>
          <a:prstGeom prst="rect">
            <a:avLst/>
          </a:prstGeom>
          <a:solidFill>
            <a:schemeClr val="accent2"/>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 typeface="Wingdings" panose="05000000000000000000" pitchFamily="2" charset="2"/>
              <a:buNone/>
            </a:pPr>
            <a:r>
              <a:rPr lang="en-US" altLang="en-US" sz="1800" dirty="0">
                <a:solidFill>
                  <a:srgbClr val="FFFFFF"/>
                </a:solidFill>
                <a:latin typeface="Calibri" panose="020F0502020204030204" pitchFamily="34" charset="0"/>
              </a:rPr>
              <a:t>Remdesivir IV QD</a:t>
            </a:r>
          </a:p>
          <a:p>
            <a:pPr algn="ctr">
              <a:lnSpc>
                <a:spcPct val="100000"/>
              </a:lnSpc>
              <a:spcBef>
                <a:spcPct val="0"/>
              </a:spcBef>
              <a:spcAft>
                <a:spcPct val="0"/>
              </a:spcAft>
              <a:buClrTx/>
              <a:buFont typeface="Wingdings" panose="05000000000000000000" pitchFamily="2" charset="2"/>
              <a:buNone/>
            </a:pPr>
            <a:r>
              <a:rPr lang="en-US" altLang="en-US" sz="1800" dirty="0">
                <a:solidFill>
                  <a:srgbClr val="FFFFFF"/>
                </a:solidFill>
                <a:latin typeface="Calibri" panose="020F0502020204030204" pitchFamily="34" charset="0"/>
              </a:rPr>
              <a:t>Day 1 200 mg; Days 2-5 100 mg</a:t>
            </a:r>
          </a:p>
          <a:p>
            <a:pPr algn="ctr">
              <a:lnSpc>
                <a:spcPct val="100000"/>
              </a:lnSpc>
              <a:spcBef>
                <a:spcPct val="0"/>
              </a:spcBef>
              <a:spcAft>
                <a:spcPct val="0"/>
              </a:spcAft>
              <a:buClrTx/>
              <a:buFont typeface="Wingdings" panose="05000000000000000000" pitchFamily="2" charset="2"/>
              <a:buNone/>
            </a:pPr>
            <a:r>
              <a:rPr lang="en-US" altLang="en-US" sz="1800" b="0" dirty="0">
                <a:solidFill>
                  <a:srgbClr val="FFFFFF"/>
                </a:solidFill>
                <a:latin typeface="Calibri" panose="020F0502020204030204" pitchFamily="34" charset="0"/>
              </a:rPr>
              <a:t>(n = 191)</a:t>
            </a:r>
          </a:p>
        </p:txBody>
      </p:sp>
      <p:sp>
        <p:nvSpPr>
          <p:cNvPr id="10" name="Rectangle 50">
            <a:extLst>
              <a:ext uri="{FF2B5EF4-FFF2-40B4-BE49-F238E27FC236}">
                <a16:creationId xmlns:a16="http://schemas.microsoft.com/office/drawing/2014/main" id="{7BCE3CE8-506F-478F-84B0-1A94C5B0795C}"/>
              </a:ext>
            </a:extLst>
          </p:cNvPr>
          <p:cNvSpPr>
            <a:spLocks noChangeArrowheads="1"/>
          </p:cNvSpPr>
          <p:nvPr/>
        </p:nvSpPr>
        <p:spPr bwMode="auto">
          <a:xfrm>
            <a:off x="5183803" y="4741625"/>
            <a:ext cx="4599432" cy="77724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 typeface="Wingdings" panose="05000000000000000000" pitchFamily="2" charset="2"/>
              <a:buNone/>
            </a:pPr>
            <a:r>
              <a:rPr lang="en-US" altLang="en-US" sz="1800" dirty="0">
                <a:solidFill>
                  <a:srgbClr val="FFFFFF"/>
                </a:solidFill>
                <a:latin typeface="Calibri" panose="020F0502020204030204" pitchFamily="34" charset="0"/>
              </a:rPr>
              <a:t>Standard of Care</a:t>
            </a:r>
          </a:p>
          <a:p>
            <a:pPr algn="ctr">
              <a:lnSpc>
                <a:spcPct val="100000"/>
              </a:lnSpc>
              <a:spcBef>
                <a:spcPct val="0"/>
              </a:spcBef>
              <a:spcAft>
                <a:spcPct val="0"/>
              </a:spcAft>
              <a:buClrTx/>
              <a:buFont typeface="Wingdings" panose="05000000000000000000" pitchFamily="2" charset="2"/>
              <a:buNone/>
            </a:pPr>
            <a:r>
              <a:rPr lang="en-US" altLang="en-US" sz="1800" b="0" dirty="0">
                <a:solidFill>
                  <a:srgbClr val="FFFFFF"/>
                </a:solidFill>
                <a:latin typeface="Calibri" panose="020F0502020204030204" pitchFamily="34" charset="0"/>
              </a:rPr>
              <a:t>(n = 200)</a:t>
            </a:r>
          </a:p>
        </p:txBody>
      </p:sp>
      <p:sp>
        <p:nvSpPr>
          <p:cNvPr id="11" name="Line 53">
            <a:extLst>
              <a:ext uri="{FF2B5EF4-FFF2-40B4-BE49-F238E27FC236}">
                <a16:creationId xmlns:a16="http://schemas.microsoft.com/office/drawing/2014/main" id="{D98A93B1-30D4-4DC4-BF57-42B79AA784E4}"/>
              </a:ext>
            </a:extLst>
          </p:cNvPr>
          <p:cNvSpPr>
            <a:spLocks noChangeShapeType="1"/>
          </p:cNvSpPr>
          <p:nvPr/>
        </p:nvSpPr>
        <p:spPr bwMode="auto">
          <a:xfrm>
            <a:off x="4491983" y="4485375"/>
            <a:ext cx="577520" cy="548043"/>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dirty="0">
              <a:solidFill>
                <a:srgbClr val="000000"/>
              </a:solidFill>
              <a:latin typeface="Calibri" panose="020F0502020204030204" pitchFamily="34" charset="0"/>
            </a:endParaRPr>
          </a:p>
        </p:txBody>
      </p:sp>
      <p:sp>
        <p:nvSpPr>
          <p:cNvPr id="12" name="Line 54">
            <a:extLst>
              <a:ext uri="{FF2B5EF4-FFF2-40B4-BE49-F238E27FC236}">
                <a16:creationId xmlns:a16="http://schemas.microsoft.com/office/drawing/2014/main" id="{B57C37ED-EAC9-428F-A683-356AEE798A4A}"/>
              </a:ext>
            </a:extLst>
          </p:cNvPr>
          <p:cNvSpPr>
            <a:spLocks noChangeShapeType="1"/>
          </p:cNvSpPr>
          <p:nvPr/>
        </p:nvSpPr>
        <p:spPr bwMode="auto">
          <a:xfrm flipV="1">
            <a:off x="4491983" y="3381136"/>
            <a:ext cx="577520" cy="548044"/>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dirty="0">
              <a:solidFill>
                <a:srgbClr val="000000"/>
              </a:solidFill>
              <a:latin typeface="Calibri" panose="020F0502020204030204" pitchFamily="34" charset="0"/>
            </a:endParaRPr>
          </a:p>
        </p:txBody>
      </p:sp>
      <p:sp>
        <p:nvSpPr>
          <p:cNvPr id="13" name="Rectangle 49">
            <a:extLst>
              <a:ext uri="{FF2B5EF4-FFF2-40B4-BE49-F238E27FC236}">
                <a16:creationId xmlns:a16="http://schemas.microsoft.com/office/drawing/2014/main" id="{3BD42EDA-E4E4-46C4-83D8-06E12F372353}"/>
              </a:ext>
            </a:extLst>
          </p:cNvPr>
          <p:cNvSpPr>
            <a:spLocks noChangeArrowheads="1"/>
          </p:cNvSpPr>
          <p:nvPr/>
        </p:nvSpPr>
        <p:spPr bwMode="auto">
          <a:xfrm>
            <a:off x="5208535" y="3774180"/>
            <a:ext cx="4599432" cy="835355"/>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 typeface="Wingdings" panose="05000000000000000000" pitchFamily="2" charset="2"/>
              <a:buNone/>
            </a:pPr>
            <a:r>
              <a:rPr lang="en-US" altLang="en-US" sz="1800" dirty="0">
                <a:solidFill>
                  <a:srgbClr val="FFFFFF"/>
                </a:solidFill>
                <a:latin typeface="Calibri" panose="020F0502020204030204" pitchFamily="34" charset="0"/>
              </a:rPr>
              <a:t>Remdesivir IV QD</a:t>
            </a:r>
          </a:p>
          <a:p>
            <a:pPr algn="ctr">
              <a:lnSpc>
                <a:spcPct val="100000"/>
              </a:lnSpc>
              <a:spcBef>
                <a:spcPct val="0"/>
              </a:spcBef>
              <a:spcAft>
                <a:spcPct val="0"/>
              </a:spcAft>
              <a:buClrTx/>
              <a:buFont typeface="Wingdings" panose="05000000000000000000" pitchFamily="2" charset="2"/>
              <a:buNone/>
            </a:pPr>
            <a:r>
              <a:rPr lang="en-US" altLang="en-US" sz="1800" dirty="0">
                <a:solidFill>
                  <a:srgbClr val="FFFFFF"/>
                </a:solidFill>
                <a:latin typeface="Calibri" panose="020F0502020204030204" pitchFamily="34" charset="0"/>
              </a:rPr>
              <a:t>Day 1 200 mg; Days 2-10 100 mg</a:t>
            </a:r>
          </a:p>
          <a:p>
            <a:pPr algn="ctr">
              <a:lnSpc>
                <a:spcPct val="100000"/>
              </a:lnSpc>
              <a:spcBef>
                <a:spcPct val="0"/>
              </a:spcBef>
              <a:spcAft>
                <a:spcPct val="0"/>
              </a:spcAft>
              <a:buClrTx/>
              <a:buFont typeface="Wingdings" panose="05000000000000000000" pitchFamily="2" charset="2"/>
              <a:buNone/>
            </a:pPr>
            <a:r>
              <a:rPr lang="en-US" altLang="en-US" sz="1800" b="0" dirty="0">
                <a:solidFill>
                  <a:srgbClr val="FFFFFF"/>
                </a:solidFill>
                <a:latin typeface="Calibri" panose="020F0502020204030204" pitchFamily="34" charset="0"/>
              </a:rPr>
              <a:t>(n = 193)</a:t>
            </a:r>
          </a:p>
        </p:txBody>
      </p:sp>
      <p:sp>
        <p:nvSpPr>
          <p:cNvPr id="14" name="Line 51">
            <a:extLst>
              <a:ext uri="{FF2B5EF4-FFF2-40B4-BE49-F238E27FC236}">
                <a16:creationId xmlns:a16="http://schemas.microsoft.com/office/drawing/2014/main" id="{DCD49620-4A86-4BA7-A599-68F13932CC08}"/>
              </a:ext>
            </a:extLst>
          </p:cNvPr>
          <p:cNvSpPr>
            <a:spLocks noChangeShapeType="1"/>
          </p:cNvSpPr>
          <p:nvPr/>
        </p:nvSpPr>
        <p:spPr bwMode="auto">
          <a:xfrm rot="16200000">
            <a:off x="4780743" y="3906233"/>
            <a:ext cx="0" cy="577519"/>
          </a:xfrm>
          <a:prstGeom prst="line">
            <a:avLst/>
          </a:prstGeom>
          <a:noFill/>
          <a:ln w="2857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a:defRPr/>
            </a:pPr>
            <a:endParaRPr lang="en-US" dirty="0">
              <a:solidFill>
                <a:srgbClr val="000000"/>
              </a:solidFill>
              <a:latin typeface="Calibri" panose="020F0502020204030204" pitchFamily="34" charset="0"/>
            </a:endParaRPr>
          </a:p>
        </p:txBody>
      </p:sp>
      <p:sp>
        <p:nvSpPr>
          <p:cNvPr id="15" name="TextBox 14">
            <a:extLst>
              <a:ext uri="{FF2B5EF4-FFF2-40B4-BE49-F238E27FC236}">
                <a16:creationId xmlns:a16="http://schemas.microsoft.com/office/drawing/2014/main" id="{7A61F439-A66B-41C8-892F-4635A908C60F}"/>
              </a:ext>
            </a:extLst>
          </p:cNvPr>
          <p:cNvSpPr txBox="1"/>
          <p:nvPr/>
        </p:nvSpPr>
        <p:spPr>
          <a:xfrm>
            <a:off x="397934" y="6376415"/>
            <a:ext cx="6248400" cy="307777"/>
          </a:xfrm>
          <a:prstGeom prst="rect">
            <a:avLst/>
          </a:prstGeom>
          <a:noFill/>
        </p:spPr>
        <p:txBody>
          <a:bodyPr wrap="square">
            <a:spAutoFit/>
          </a:bodyPr>
          <a:lstStyle/>
          <a:p>
            <a:r>
              <a:rPr lang="en-US" sz="1400" i="1" dirty="0"/>
              <a:t>Christoph D. Spinner et al. JAMA . 2020 Aug 21;e2016349</a:t>
            </a:r>
          </a:p>
        </p:txBody>
      </p:sp>
    </p:spTree>
    <p:extLst>
      <p:ext uri="{BB962C8B-B14F-4D97-AF65-F5344CB8AC3E}">
        <p14:creationId xmlns:p14="http://schemas.microsoft.com/office/powerpoint/2010/main" val="29857382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48A1E-9283-4997-904F-FEDD80824B13}"/>
              </a:ext>
            </a:extLst>
          </p:cNvPr>
          <p:cNvSpPr/>
          <p:nvPr/>
        </p:nvSpPr>
        <p:spPr>
          <a:xfrm>
            <a:off x="1851575" y="705856"/>
            <a:ext cx="8600816" cy="646331"/>
          </a:xfrm>
          <a:prstGeom prst="rect">
            <a:avLst/>
          </a:prstGeom>
        </p:spPr>
        <p:txBody>
          <a:bodyPr wrap="none">
            <a:spAutoFit/>
          </a:bodyPr>
          <a:lstStyle/>
          <a:p>
            <a:pPr algn="ctr"/>
            <a:r>
              <a:rPr lang="en-US" sz="3600" dirty="0">
                <a:solidFill>
                  <a:srgbClr val="7030A0"/>
                </a:solidFill>
                <a:latin typeface="Arial Black" panose="020B0A04020102020204" pitchFamily="34" charset="0"/>
                <a:cs typeface="Aldhabi" panose="01000000000000000000" pitchFamily="2" charset="-78"/>
              </a:rPr>
              <a:t>SIMPLE-Moderate Study: Efficacy</a:t>
            </a:r>
          </a:p>
        </p:txBody>
      </p:sp>
      <p:sp>
        <p:nvSpPr>
          <p:cNvPr id="15" name="TextBox 14">
            <a:extLst>
              <a:ext uri="{FF2B5EF4-FFF2-40B4-BE49-F238E27FC236}">
                <a16:creationId xmlns:a16="http://schemas.microsoft.com/office/drawing/2014/main" id="{7A61F439-A66B-41C8-892F-4635A908C60F}"/>
              </a:ext>
            </a:extLst>
          </p:cNvPr>
          <p:cNvSpPr txBox="1"/>
          <p:nvPr/>
        </p:nvSpPr>
        <p:spPr>
          <a:xfrm>
            <a:off x="397934" y="6376415"/>
            <a:ext cx="6248400" cy="307777"/>
          </a:xfrm>
          <a:prstGeom prst="rect">
            <a:avLst/>
          </a:prstGeom>
          <a:noFill/>
        </p:spPr>
        <p:txBody>
          <a:bodyPr wrap="square">
            <a:spAutoFit/>
          </a:bodyPr>
          <a:lstStyle/>
          <a:p>
            <a:r>
              <a:rPr lang="en-US" sz="1400" i="1" dirty="0"/>
              <a:t>Christoph D. Spinner et al. JAMA . 2020 Aug 21;e2016349</a:t>
            </a:r>
          </a:p>
        </p:txBody>
      </p:sp>
      <p:pic>
        <p:nvPicPr>
          <p:cNvPr id="6" name="Picture 5">
            <a:extLst>
              <a:ext uri="{FF2B5EF4-FFF2-40B4-BE49-F238E27FC236}">
                <a16:creationId xmlns:a16="http://schemas.microsoft.com/office/drawing/2014/main" id="{18F1641E-F1A0-4D99-A3C8-0F34269F7128}"/>
              </a:ext>
            </a:extLst>
          </p:cNvPr>
          <p:cNvPicPr>
            <a:picLocks noChangeAspect="1"/>
          </p:cNvPicPr>
          <p:nvPr/>
        </p:nvPicPr>
        <p:blipFill>
          <a:blip r:embed="rId2"/>
          <a:stretch>
            <a:fillRect/>
          </a:stretch>
        </p:blipFill>
        <p:spPr>
          <a:xfrm>
            <a:off x="878428" y="1344100"/>
            <a:ext cx="6506612" cy="4808044"/>
          </a:xfrm>
          <a:prstGeom prst="rect">
            <a:avLst/>
          </a:prstGeom>
          <a:ln>
            <a:no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48564900-B98E-48FE-A838-86883E1CB34D}"/>
              </a:ext>
            </a:extLst>
          </p:cNvPr>
          <p:cNvSpPr txBox="1"/>
          <p:nvPr/>
        </p:nvSpPr>
        <p:spPr>
          <a:xfrm>
            <a:off x="7569200" y="1716797"/>
            <a:ext cx="4402667" cy="3139321"/>
          </a:xfrm>
          <a:prstGeom prst="rect">
            <a:avLst/>
          </a:prstGeom>
          <a:noFill/>
        </p:spPr>
        <p:txBody>
          <a:bodyPr wrap="square">
            <a:spAutoFit/>
          </a:bodyPr>
          <a:lstStyle/>
          <a:p>
            <a:pPr marL="285750" indent="-285750">
              <a:buFont typeface="Arial" panose="020B0604020202020204" pitchFamily="34" charset="0"/>
              <a:buChar char="•"/>
            </a:pPr>
            <a:r>
              <a:rPr lang="en-US" dirty="0"/>
              <a:t>On day 11, patients in the 5-day remdesivir group had statistically significantly higher odds of a better clinical status distribution than those receiving standard care (odds ratio, 1.65; 95% CI, 1.09-2.48; P = .02)</a:t>
            </a:r>
          </a:p>
          <a:p>
            <a:pPr marL="285750" indent="-285750">
              <a:buFont typeface="Arial" panose="020B0604020202020204" pitchFamily="34" charset="0"/>
              <a:buChar char="•"/>
            </a:pPr>
            <a:r>
              <a:rPr lang="en-US" dirty="0"/>
              <a:t>The clinical status distribution on day 11 between the 10-day remdesivir and standard care groups was not significantly different (P = .18 by Wilcoxon rank sum test).</a:t>
            </a:r>
          </a:p>
        </p:txBody>
      </p:sp>
    </p:spTree>
    <p:extLst>
      <p:ext uri="{BB962C8B-B14F-4D97-AF65-F5344CB8AC3E}">
        <p14:creationId xmlns:p14="http://schemas.microsoft.com/office/powerpoint/2010/main" val="4066585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43CCF78-1863-4E9C-8A9E-497983FC99CC}"/>
              </a:ext>
            </a:extLst>
          </p:cNvPr>
          <p:cNvSpPr txBox="1"/>
          <p:nvPr/>
        </p:nvSpPr>
        <p:spPr>
          <a:xfrm>
            <a:off x="1120726" y="1706055"/>
            <a:ext cx="9950548" cy="4154984"/>
          </a:xfrm>
          <a:prstGeom prst="rect">
            <a:avLst/>
          </a:prstGeom>
          <a:noFill/>
        </p:spPr>
        <p:txBody>
          <a:bodyPr wrap="square" rtlCol="0">
            <a:spAutoFit/>
          </a:bodyPr>
          <a:lstStyle/>
          <a:p>
            <a:pPr marL="457200" indent="-457200">
              <a:buFont typeface="Wingdings" panose="05000000000000000000" pitchFamily="2" charset="2"/>
              <a:buChar char="§"/>
            </a:pPr>
            <a:r>
              <a:rPr lang="en-US" sz="2400" b="1" dirty="0">
                <a:solidFill>
                  <a:schemeClr val="tx1">
                    <a:lumMod val="65000"/>
                    <a:lumOff val="35000"/>
                  </a:schemeClr>
                </a:solidFill>
                <a:latin typeface="Arial" panose="020B0604020202020204" pitchFamily="34" charset="0"/>
                <a:cs typeface="Arial" panose="020B0604020202020204" pitchFamily="34" charset="0"/>
              </a:rPr>
              <a:t>Coronaviruses</a:t>
            </a:r>
          </a:p>
          <a:p>
            <a:pPr marL="914400" lvl="1" indent="-45720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Range from common cold to severe disease</a:t>
            </a:r>
          </a:p>
          <a:p>
            <a:pPr marL="914400" lvl="1" indent="-45720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Four common human coronaviruses: 229E, NL63, OC43, and HKU1</a:t>
            </a:r>
          </a:p>
          <a:p>
            <a:pPr marL="914400" lvl="1" indent="-45720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Severe Acute Respiratory Syndrome (SARS-</a:t>
            </a:r>
            <a:r>
              <a:rPr lang="en-US" sz="2400" dirty="0" err="1">
                <a:solidFill>
                  <a:schemeClr val="tx1">
                    <a:lumMod val="65000"/>
                    <a:lumOff val="35000"/>
                  </a:schemeClr>
                </a:solidFill>
                <a:latin typeface="Arial" panose="020B0604020202020204" pitchFamily="34" charset="0"/>
                <a:cs typeface="Arial" panose="020B0604020202020204" pitchFamily="34" charset="0"/>
              </a:rPr>
              <a:t>CoV</a:t>
            </a:r>
            <a:r>
              <a:rPr lang="en-US" sz="2400" dirty="0">
                <a:solidFill>
                  <a:schemeClr val="tx1">
                    <a:lumMod val="65000"/>
                    <a:lumOff val="35000"/>
                  </a:schemeClr>
                </a:solidFill>
                <a:latin typeface="Arial" panose="020B0604020202020204" pitchFamily="34" charset="0"/>
                <a:cs typeface="Arial" panose="020B0604020202020204" pitchFamily="34" charset="0"/>
              </a:rPr>
              <a:t>)</a:t>
            </a:r>
          </a:p>
          <a:p>
            <a:pPr marL="914400" lvl="1" indent="-45720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Middle East Respiratory Syndrome (MERS-</a:t>
            </a:r>
            <a:r>
              <a:rPr lang="en-US" sz="2400" dirty="0" err="1">
                <a:solidFill>
                  <a:schemeClr val="tx1">
                    <a:lumMod val="65000"/>
                    <a:lumOff val="35000"/>
                  </a:schemeClr>
                </a:solidFill>
                <a:latin typeface="Arial" panose="020B0604020202020204" pitchFamily="34" charset="0"/>
                <a:cs typeface="Arial" panose="020B0604020202020204" pitchFamily="34" charset="0"/>
              </a:rPr>
              <a:t>CoV</a:t>
            </a:r>
            <a:r>
              <a:rPr lang="en-US" sz="2400" dirty="0">
                <a:solidFill>
                  <a:schemeClr val="tx1">
                    <a:lumMod val="65000"/>
                    <a:lumOff val="35000"/>
                  </a:schemeClr>
                </a:solidFill>
                <a:latin typeface="Arial" panose="020B0604020202020204" pitchFamily="34" charset="0"/>
                <a:cs typeface="Arial" panose="020B0604020202020204" pitchFamily="34" charset="0"/>
              </a:rPr>
              <a:t>)</a:t>
            </a:r>
          </a:p>
          <a:p>
            <a:pPr marL="457200" indent="-457200">
              <a:buFont typeface="Wingdings" panose="05000000000000000000" pitchFamily="2" charset="2"/>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Dec 2019: 27 cases of pneumonia of unknown etiology identified in Wuhan city, China</a:t>
            </a:r>
          </a:p>
          <a:p>
            <a:pPr marL="914400" lvl="1" indent="-45720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Causative agent identified and named SARS-CoV-2</a:t>
            </a:r>
          </a:p>
          <a:p>
            <a:pPr marL="914400" lvl="1" indent="-457200">
              <a:buFont typeface="Arial" panose="020B0604020202020204" pitchFamily="34" charset="0"/>
              <a:buChar char="•"/>
            </a:pPr>
            <a:r>
              <a:rPr lang="en-US" sz="2400" b="1" dirty="0">
                <a:solidFill>
                  <a:schemeClr val="tx1">
                    <a:lumMod val="65000"/>
                    <a:lumOff val="35000"/>
                  </a:schemeClr>
                </a:solidFill>
                <a:latin typeface="Arial" panose="020B0604020202020204" pitchFamily="34" charset="0"/>
                <a:cs typeface="Arial" panose="020B0604020202020204" pitchFamily="34" charset="0"/>
              </a:rPr>
              <a:t>Disease named COVID-19 by WHO</a:t>
            </a:r>
          </a:p>
          <a:p>
            <a:pPr marL="914400" lvl="1" indent="-45720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WHO declared COVID-19 a pandemic</a:t>
            </a:r>
          </a:p>
        </p:txBody>
      </p:sp>
      <p:sp>
        <p:nvSpPr>
          <p:cNvPr id="5" name="Rectangle 4">
            <a:extLst>
              <a:ext uri="{FF2B5EF4-FFF2-40B4-BE49-F238E27FC236}">
                <a16:creationId xmlns:a16="http://schemas.microsoft.com/office/drawing/2014/main" id="{8EEA8ABC-CE7C-41F1-9477-D4D417491109}"/>
              </a:ext>
            </a:extLst>
          </p:cNvPr>
          <p:cNvSpPr/>
          <p:nvPr/>
        </p:nvSpPr>
        <p:spPr>
          <a:xfrm>
            <a:off x="2379014" y="687195"/>
            <a:ext cx="7438126" cy="646331"/>
          </a:xfrm>
          <a:prstGeom prst="rect">
            <a:avLst/>
          </a:prstGeom>
        </p:spPr>
        <p:txBody>
          <a:bodyPr wrap="none">
            <a:spAutoFit/>
          </a:bodyPr>
          <a:lstStyle/>
          <a:p>
            <a:pPr algn="ctr"/>
            <a:r>
              <a:rPr lang="en-US" sz="3600" dirty="0">
                <a:solidFill>
                  <a:srgbClr val="7030A0"/>
                </a:solidFill>
                <a:latin typeface="Arial Black" panose="020B0A04020102020204" pitchFamily="34" charset="0"/>
                <a:cs typeface="Aldhabi" panose="01000000000000000000" pitchFamily="2" charset="-78"/>
              </a:rPr>
              <a:t>Coronaviruses and COVID-19</a:t>
            </a:r>
            <a:endParaRPr lang="en-IN" sz="3600" dirty="0">
              <a:solidFill>
                <a:srgbClr val="7030A0"/>
              </a:solidFill>
              <a:latin typeface="Arial Black" panose="020B0A04020102020204" pitchFamily="34" charset="0"/>
              <a:cs typeface="Aldhabi" panose="01000000000000000000" pitchFamily="2" charset="-78"/>
            </a:endParaRPr>
          </a:p>
        </p:txBody>
      </p:sp>
      <p:sp>
        <p:nvSpPr>
          <p:cNvPr id="6" name="TextBox 5">
            <a:extLst>
              <a:ext uri="{FF2B5EF4-FFF2-40B4-BE49-F238E27FC236}">
                <a16:creationId xmlns:a16="http://schemas.microsoft.com/office/drawing/2014/main" id="{BCA9A4EF-A04A-46E6-BB8D-60904FC188FE}"/>
              </a:ext>
            </a:extLst>
          </p:cNvPr>
          <p:cNvSpPr txBox="1"/>
          <p:nvPr/>
        </p:nvSpPr>
        <p:spPr>
          <a:xfrm>
            <a:off x="466967" y="6479177"/>
            <a:ext cx="11593288" cy="430887"/>
          </a:xfrm>
          <a:prstGeom prst="rect">
            <a:avLst/>
          </a:prstGeom>
          <a:noFill/>
        </p:spPr>
        <p:txBody>
          <a:bodyPr wrap="square" rtlCol="0" anchor="b">
            <a:spAutoFit/>
          </a:bodyPr>
          <a:lstStyle/>
          <a:p>
            <a:r>
              <a:rPr lang="en-IN" sz="1100" dirty="0"/>
              <a:t>WHO 2020, Hafeez </a:t>
            </a:r>
            <a:r>
              <a:rPr lang="en-IN" sz="1100" i="1" dirty="0"/>
              <a:t>et al</a:t>
            </a:r>
            <a:r>
              <a:rPr lang="en-IN" sz="1100" dirty="0"/>
              <a:t>. Eurasian J Medicine and Oncology. 2020: 4(2): 116-125; </a:t>
            </a:r>
            <a:r>
              <a:rPr lang="en-IN" sz="1100" dirty="0" err="1"/>
              <a:t>Sohrabi</a:t>
            </a:r>
            <a:r>
              <a:rPr lang="en-IN" sz="1100" dirty="0"/>
              <a:t> </a:t>
            </a:r>
            <a:r>
              <a:rPr lang="en-IN" sz="1100" i="1" dirty="0"/>
              <a:t>et al</a:t>
            </a:r>
            <a:r>
              <a:rPr lang="en-IN" sz="1100" dirty="0"/>
              <a:t>. Int J Surg. 2020 Feb 26.</a:t>
            </a:r>
          </a:p>
          <a:p>
            <a:pPr marL="228600" indent="-228600">
              <a:buAutoNum type="arabicPeriod"/>
            </a:pPr>
            <a:endParaRPr lang="en-IN" sz="1100" dirty="0"/>
          </a:p>
        </p:txBody>
      </p:sp>
    </p:spTree>
    <p:extLst>
      <p:ext uri="{BB962C8B-B14F-4D97-AF65-F5344CB8AC3E}">
        <p14:creationId xmlns:p14="http://schemas.microsoft.com/office/powerpoint/2010/main" val="362440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CB48A1E-9283-4997-904F-FEDD80824B13}"/>
              </a:ext>
            </a:extLst>
          </p:cNvPr>
          <p:cNvSpPr/>
          <p:nvPr/>
        </p:nvSpPr>
        <p:spPr>
          <a:xfrm>
            <a:off x="0" y="705856"/>
            <a:ext cx="12192000" cy="1077218"/>
          </a:xfrm>
          <a:prstGeom prst="rect">
            <a:avLst/>
          </a:prstGeom>
        </p:spPr>
        <p:txBody>
          <a:bodyPr wrap="square">
            <a:spAutoFit/>
          </a:bodyPr>
          <a:lstStyle/>
          <a:p>
            <a:pPr algn="ctr"/>
            <a:r>
              <a:rPr lang="en-US" sz="3200" dirty="0">
                <a:solidFill>
                  <a:srgbClr val="7030A0"/>
                </a:solidFill>
                <a:latin typeface="Arial Black" panose="020B0A04020102020204" pitchFamily="34" charset="0"/>
                <a:cs typeface="Aldhabi" panose="01000000000000000000" pitchFamily="2" charset="-78"/>
              </a:rPr>
              <a:t>Clinical Status on a 7-Point Ordinal Scale on Study Days 11, 14, and 28 by Treatment Group</a:t>
            </a:r>
          </a:p>
        </p:txBody>
      </p:sp>
      <p:sp>
        <p:nvSpPr>
          <p:cNvPr id="15" name="TextBox 14">
            <a:extLst>
              <a:ext uri="{FF2B5EF4-FFF2-40B4-BE49-F238E27FC236}">
                <a16:creationId xmlns:a16="http://schemas.microsoft.com/office/drawing/2014/main" id="{7A61F439-A66B-41C8-892F-4635A908C60F}"/>
              </a:ext>
            </a:extLst>
          </p:cNvPr>
          <p:cNvSpPr txBox="1"/>
          <p:nvPr/>
        </p:nvSpPr>
        <p:spPr>
          <a:xfrm>
            <a:off x="397934" y="6376415"/>
            <a:ext cx="6248400" cy="307777"/>
          </a:xfrm>
          <a:prstGeom prst="rect">
            <a:avLst/>
          </a:prstGeom>
          <a:noFill/>
        </p:spPr>
        <p:txBody>
          <a:bodyPr wrap="square">
            <a:spAutoFit/>
          </a:bodyPr>
          <a:lstStyle/>
          <a:p>
            <a:r>
              <a:rPr lang="en-US" sz="1400" i="1" dirty="0"/>
              <a:t>Christoph D. Spinner et al. JAMA . 2020 Aug 21;e2016349</a:t>
            </a:r>
          </a:p>
        </p:txBody>
      </p:sp>
      <p:pic>
        <p:nvPicPr>
          <p:cNvPr id="3" name="Picture 2">
            <a:extLst>
              <a:ext uri="{FF2B5EF4-FFF2-40B4-BE49-F238E27FC236}">
                <a16:creationId xmlns:a16="http://schemas.microsoft.com/office/drawing/2014/main" id="{6132AF3A-EEB9-4972-A1E2-E19E94F181A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070503" y="2043642"/>
            <a:ext cx="8050993" cy="36967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99145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5E8FBB-BE4E-47B6-8CC0-B25D416C389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4097868" y="1742945"/>
            <a:ext cx="5775950" cy="4673600"/>
          </a:xfrm>
          <a:prstGeom prst="rect">
            <a:avLst/>
          </a:prstGeom>
        </p:spPr>
      </p:pic>
      <p:sp>
        <p:nvSpPr>
          <p:cNvPr id="6" name="Rectangle 5">
            <a:extLst>
              <a:ext uri="{FF2B5EF4-FFF2-40B4-BE49-F238E27FC236}">
                <a16:creationId xmlns:a16="http://schemas.microsoft.com/office/drawing/2014/main" id="{7660FF2A-A099-4649-A886-6019FF4F9FFE}"/>
              </a:ext>
            </a:extLst>
          </p:cNvPr>
          <p:cNvSpPr/>
          <p:nvPr/>
        </p:nvSpPr>
        <p:spPr>
          <a:xfrm>
            <a:off x="0" y="705856"/>
            <a:ext cx="12192000" cy="584775"/>
          </a:xfrm>
          <a:prstGeom prst="rect">
            <a:avLst/>
          </a:prstGeom>
        </p:spPr>
        <p:txBody>
          <a:bodyPr wrap="square">
            <a:spAutoFit/>
          </a:bodyPr>
          <a:lstStyle/>
          <a:p>
            <a:pPr algn="ctr"/>
            <a:r>
              <a:rPr lang="en-US" sz="3200" dirty="0">
                <a:solidFill>
                  <a:srgbClr val="7030A0"/>
                </a:solidFill>
                <a:latin typeface="Arial Black" panose="020B0A04020102020204" pitchFamily="34" charset="0"/>
                <a:cs typeface="Aldhabi" panose="01000000000000000000" pitchFamily="2" charset="-78"/>
              </a:rPr>
              <a:t>Adverse Event Summary</a:t>
            </a:r>
          </a:p>
        </p:txBody>
      </p:sp>
      <p:sp>
        <p:nvSpPr>
          <p:cNvPr id="7" name="TextBox 6">
            <a:extLst>
              <a:ext uri="{FF2B5EF4-FFF2-40B4-BE49-F238E27FC236}">
                <a16:creationId xmlns:a16="http://schemas.microsoft.com/office/drawing/2014/main" id="{AAB6E55E-9F80-43BB-A928-583688E91916}"/>
              </a:ext>
            </a:extLst>
          </p:cNvPr>
          <p:cNvSpPr txBox="1"/>
          <p:nvPr/>
        </p:nvSpPr>
        <p:spPr>
          <a:xfrm>
            <a:off x="397934" y="6376415"/>
            <a:ext cx="6248400" cy="307777"/>
          </a:xfrm>
          <a:prstGeom prst="rect">
            <a:avLst/>
          </a:prstGeom>
          <a:noFill/>
        </p:spPr>
        <p:txBody>
          <a:bodyPr wrap="square">
            <a:spAutoFit/>
          </a:bodyPr>
          <a:lstStyle/>
          <a:p>
            <a:r>
              <a:rPr lang="en-US" sz="1400" i="1" dirty="0"/>
              <a:t>Christoph D. Spinner et al. JAMA . 2020 Aug 21;e2016349</a:t>
            </a:r>
          </a:p>
        </p:txBody>
      </p:sp>
    </p:spTree>
    <p:extLst>
      <p:ext uri="{BB962C8B-B14F-4D97-AF65-F5344CB8AC3E}">
        <p14:creationId xmlns:p14="http://schemas.microsoft.com/office/powerpoint/2010/main" val="2700710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572D93C-1E8C-4D8D-A817-A8669B25B1B2}"/>
              </a:ext>
            </a:extLst>
          </p:cNvPr>
          <p:cNvSpPr/>
          <p:nvPr/>
        </p:nvSpPr>
        <p:spPr>
          <a:xfrm>
            <a:off x="775930" y="2667252"/>
            <a:ext cx="6785456" cy="102606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dirty="0">
                <a:solidFill>
                  <a:schemeClr val="tx1">
                    <a:lumMod val="65000"/>
                    <a:lumOff val="35000"/>
                  </a:schemeClr>
                </a:solidFill>
              </a:rPr>
              <a:t>61 patients with severe COVID-19</a:t>
            </a:r>
          </a:p>
          <a:p>
            <a:pPr marL="342900" indent="-342900">
              <a:buFont typeface="Arial" panose="020B0604020202020204" pitchFamily="34" charset="0"/>
              <a:buChar char="•"/>
            </a:pPr>
            <a:r>
              <a:rPr lang="en-US" sz="2400" b="1" dirty="0">
                <a:solidFill>
                  <a:schemeClr val="tx1">
                    <a:lumMod val="65000"/>
                    <a:lumOff val="35000"/>
                  </a:schemeClr>
                </a:solidFill>
              </a:rPr>
              <a:t>Patients received a 10-day course of </a:t>
            </a:r>
            <a:r>
              <a:rPr lang="en-US" sz="2400" b="1" dirty="0" err="1">
                <a:solidFill>
                  <a:schemeClr val="tx1">
                    <a:lumMod val="65000"/>
                    <a:lumOff val="35000"/>
                  </a:schemeClr>
                </a:solidFill>
              </a:rPr>
              <a:t>remdesivir</a:t>
            </a:r>
            <a:endParaRPr lang="en-US" sz="2400" b="1" dirty="0">
              <a:solidFill>
                <a:schemeClr val="tx1">
                  <a:lumMod val="65000"/>
                  <a:lumOff val="35000"/>
                </a:schemeClr>
              </a:solidFill>
            </a:endParaRPr>
          </a:p>
        </p:txBody>
      </p:sp>
      <p:sp>
        <p:nvSpPr>
          <p:cNvPr id="5" name="Rectangle 4">
            <a:extLst>
              <a:ext uri="{FF2B5EF4-FFF2-40B4-BE49-F238E27FC236}">
                <a16:creationId xmlns:a16="http://schemas.microsoft.com/office/drawing/2014/main" id="{8FB37A79-6E47-4E08-9951-E7E457265633}"/>
              </a:ext>
            </a:extLst>
          </p:cNvPr>
          <p:cNvSpPr/>
          <p:nvPr/>
        </p:nvSpPr>
        <p:spPr>
          <a:xfrm>
            <a:off x="1242428" y="652026"/>
            <a:ext cx="9711312" cy="646331"/>
          </a:xfrm>
          <a:prstGeom prst="rect">
            <a:avLst/>
          </a:prstGeom>
        </p:spPr>
        <p:txBody>
          <a:bodyPr wrap="none">
            <a:spAutoFit/>
          </a:bodyPr>
          <a:lstStyle/>
          <a:p>
            <a:pPr algn="ctr"/>
            <a:r>
              <a:rPr lang="en-US" sz="3600" dirty="0">
                <a:solidFill>
                  <a:srgbClr val="7030A0"/>
                </a:solidFill>
                <a:latin typeface="Arial Black" panose="020B0A04020102020204" pitchFamily="34" charset="0"/>
                <a:cs typeface="Aldhabi" panose="01000000000000000000" pitchFamily="2" charset="-78"/>
              </a:rPr>
              <a:t>Compassionate Use: Severe Covid-19</a:t>
            </a:r>
            <a:endParaRPr lang="en-IN" sz="3600" dirty="0">
              <a:solidFill>
                <a:srgbClr val="7030A0"/>
              </a:solidFill>
              <a:latin typeface="Arial Black" panose="020B0A04020102020204" pitchFamily="34" charset="0"/>
              <a:cs typeface="Aldhabi" panose="01000000000000000000" pitchFamily="2" charset="-78"/>
            </a:endParaRPr>
          </a:p>
        </p:txBody>
      </p:sp>
      <p:sp>
        <p:nvSpPr>
          <p:cNvPr id="6" name="Rectangle: Rounded Corners 5">
            <a:extLst>
              <a:ext uri="{FF2B5EF4-FFF2-40B4-BE49-F238E27FC236}">
                <a16:creationId xmlns:a16="http://schemas.microsoft.com/office/drawing/2014/main" id="{F541802C-9050-4E78-B36A-92EAC43BB3BF}"/>
              </a:ext>
            </a:extLst>
          </p:cNvPr>
          <p:cNvSpPr/>
          <p:nvPr/>
        </p:nvSpPr>
        <p:spPr>
          <a:xfrm>
            <a:off x="775929" y="1575138"/>
            <a:ext cx="4862871" cy="760379"/>
          </a:xfrm>
          <a:prstGeom prst="roundRect">
            <a:avLst/>
          </a:prstGeom>
          <a:solidFill>
            <a:srgbClr val="00206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Compassionate Use of </a:t>
            </a:r>
            <a:r>
              <a:rPr lang="en-US" sz="2400" b="1" dirty="0" err="1">
                <a:solidFill>
                  <a:schemeClr val="bg1"/>
                </a:solidFill>
              </a:rPr>
              <a:t>Remdesivir</a:t>
            </a:r>
            <a:endParaRPr lang="en-US" sz="2400" b="1" dirty="0">
              <a:solidFill>
                <a:schemeClr val="bg1"/>
              </a:solidFill>
            </a:endParaRPr>
          </a:p>
        </p:txBody>
      </p:sp>
      <p:sp>
        <p:nvSpPr>
          <p:cNvPr id="7" name="Rectangle: Rounded Corners 6">
            <a:extLst>
              <a:ext uri="{FF2B5EF4-FFF2-40B4-BE49-F238E27FC236}">
                <a16:creationId xmlns:a16="http://schemas.microsoft.com/office/drawing/2014/main" id="{BDCFCFFB-3901-45CD-A0C0-4E797ABE412A}"/>
              </a:ext>
            </a:extLst>
          </p:cNvPr>
          <p:cNvSpPr/>
          <p:nvPr/>
        </p:nvSpPr>
        <p:spPr>
          <a:xfrm>
            <a:off x="775929" y="3881089"/>
            <a:ext cx="2502596" cy="566665"/>
          </a:xfrm>
          <a:prstGeom prst="roundRect">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rPr>
              <a:t>Improvement in oxygen-support class</a:t>
            </a:r>
          </a:p>
        </p:txBody>
      </p:sp>
      <p:sp>
        <p:nvSpPr>
          <p:cNvPr id="13" name="Rectangle: Rounded Corners 12">
            <a:extLst>
              <a:ext uri="{FF2B5EF4-FFF2-40B4-BE49-F238E27FC236}">
                <a16:creationId xmlns:a16="http://schemas.microsoft.com/office/drawing/2014/main" id="{8ADFA3AB-4549-4123-A0E8-8C0F3C183DA7}"/>
              </a:ext>
            </a:extLst>
          </p:cNvPr>
          <p:cNvSpPr/>
          <p:nvPr/>
        </p:nvSpPr>
        <p:spPr>
          <a:xfrm>
            <a:off x="775929" y="4917611"/>
            <a:ext cx="2502596" cy="566665"/>
          </a:xfrm>
          <a:prstGeom prst="roundRect">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rPr>
              <a:t>Discharged</a:t>
            </a:r>
          </a:p>
        </p:txBody>
      </p:sp>
      <p:sp>
        <p:nvSpPr>
          <p:cNvPr id="15" name="Rectangle: Rounded Corners 14">
            <a:extLst>
              <a:ext uri="{FF2B5EF4-FFF2-40B4-BE49-F238E27FC236}">
                <a16:creationId xmlns:a16="http://schemas.microsoft.com/office/drawing/2014/main" id="{CAAEA482-8490-42EC-8BE9-8A71C78B82E3}"/>
              </a:ext>
            </a:extLst>
          </p:cNvPr>
          <p:cNvSpPr/>
          <p:nvPr/>
        </p:nvSpPr>
        <p:spPr>
          <a:xfrm>
            <a:off x="775929" y="5993326"/>
            <a:ext cx="2502596" cy="566665"/>
          </a:xfrm>
          <a:prstGeom prst="roundRect">
            <a:avLst/>
          </a:prstGeom>
          <a:solidFill>
            <a:schemeClr val="bg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65000"/>
                    <a:lumOff val="35000"/>
                  </a:schemeClr>
                </a:solidFill>
              </a:rPr>
              <a:t>Deaths</a:t>
            </a:r>
          </a:p>
        </p:txBody>
      </p:sp>
      <p:pic>
        <p:nvPicPr>
          <p:cNvPr id="16" name="Picture 15">
            <a:extLst>
              <a:ext uri="{FF2B5EF4-FFF2-40B4-BE49-F238E27FC236}">
                <a16:creationId xmlns:a16="http://schemas.microsoft.com/office/drawing/2014/main" id="{FC7F5DEB-05E1-45DB-86B6-E6AC023903FD}"/>
              </a:ext>
            </a:extLst>
          </p:cNvPr>
          <p:cNvPicPr>
            <a:picLocks noChangeAspect="1"/>
          </p:cNvPicPr>
          <p:nvPr/>
        </p:nvPicPr>
        <p:blipFill>
          <a:blip r:embed="rId3"/>
          <a:stretch>
            <a:fillRect/>
          </a:stretch>
        </p:blipFill>
        <p:spPr>
          <a:xfrm>
            <a:off x="6896745" y="3800638"/>
            <a:ext cx="4536947" cy="2688076"/>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96444EDE-72FD-4BA3-B5B8-2614B11FDAE4}"/>
              </a:ext>
            </a:extLst>
          </p:cNvPr>
          <p:cNvSpPr/>
          <p:nvPr/>
        </p:nvSpPr>
        <p:spPr>
          <a:xfrm>
            <a:off x="0" y="6596390"/>
            <a:ext cx="2903359" cy="261610"/>
          </a:xfrm>
          <a:prstGeom prst="rect">
            <a:avLst/>
          </a:prstGeom>
        </p:spPr>
        <p:txBody>
          <a:bodyPr wrap="none">
            <a:spAutoFit/>
          </a:bodyPr>
          <a:lstStyle/>
          <a:p>
            <a:r>
              <a:rPr lang="en-US" sz="1100" i="1" dirty="0"/>
              <a:t>Jonathan </a:t>
            </a:r>
            <a:r>
              <a:rPr lang="en-US" sz="1100" i="1" dirty="0" err="1"/>
              <a:t>Grein</a:t>
            </a:r>
            <a:r>
              <a:rPr lang="en-US" sz="1100" i="1" dirty="0"/>
              <a:t> et al. N </a:t>
            </a:r>
            <a:r>
              <a:rPr lang="en-US" sz="1100" i="1" dirty="0" err="1"/>
              <a:t>Engl</a:t>
            </a:r>
            <a:r>
              <a:rPr lang="en-US" sz="1100" i="1" dirty="0"/>
              <a:t> J Med. 2020 Apr 10</a:t>
            </a:r>
          </a:p>
        </p:txBody>
      </p:sp>
      <p:sp>
        <p:nvSpPr>
          <p:cNvPr id="11" name="Oval 10">
            <a:extLst>
              <a:ext uri="{FF2B5EF4-FFF2-40B4-BE49-F238E27FC236}">
                <a16:creationId xmlns:a16="http://schemas.microsoft.com/office/drawing/2014/main" id="{EB282F80-36CA-4AB6-958D-C1D5642D1A9A}"/>
              </a:ext>
            </a:extLst>
          </p:cNvPr>
          <p:cNvSpPr/>
          <p:nvPr/>
        </p:nvSpPr>
        <p:spPr>
          <a:xfrm>
            <a:off x="3198780" y="3767593"/>
            <a:ext cx="800746" cy="780568"/>
          </a:xfrm>
          <a:prstGeom prst="ellipse">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accent5">
                    <a:lumMod val="50000"/>
                  </a:schemeClr>
                </a:solidFill>
              </a:rPr>
              <a:t>68%</a:t>
            </a:r>
            <a:endParaRPr lang="en-US" sz="1100" b="1" dirty="0">
              <a:solidFill>
                <a:schemeClr val="accent5">
                  <a:lumMod val="50000"/>
                </a:schemeClr>
              </a:solidFill>
            </a:endParaRPr>
          </a:p>
        </p:txBody>
      </p:sp>
      <p:sp>
        <p:nvSpPr>
          <p:cNvPr id="12" name="Oval 11">
            <a:extLst>
              <a:ext uri="{FF2B5EF4-FFF2-40B4-BE49-F238E27FC236}">
                <a16:creationId xmlns:a16="http://schemas.microsoft.com/office/drawing/2014/main" id="{5D767FCB-6336-44D9-AB80-44681FDD49DD}"/>
              </a:ext>
            </a:extLst>
          </p:cNvPr>
          <p:cNvSpPr/>
          <p:nvPr/>
        </p:nvSpPr>
        <p:spPr>
          <a:xfrm>
            <a:off x="3190603" y="4810659"/>
            <a:ext cx="800746" cy="780568"/>
          </a:xfrm>
          <a:prstGeom prst="ellipse">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accent5">
                    <a:lumMod val="50000"/>
                  </a:schemeClr>
                </a:solidFill>
              </a:rPr>
              <a:t>47%</a:t>
            </a:r>
            <a:endParaRPr lang="en-US" sz="1100" b="1" dirty="0">
              <a:solidFill>
                <a:schemeClr val="accent5">
                  <a:lumMod val="50000"/>
                </a:schemeClr>
              </a:solidFill>
            </a:endParaRPr>
          </a:p>
        </p:txBody>
      </p:sp>
      <p:sp>
        <p:nvSpPr>
          <p:cNvPr id="14" name="Oval 13">
            <a:extLst>
              <a:ext uri="{FF2B5EF4-FFF2-40B4-BE49-F238E27FC236}">
                <a16:creationId xmlns:a16="http://schemas.microsoft.com/office/drawing/2014/main" id="{899F8668-37D1-476B-BA9E-AE4897095FB1}"/>
              </a:ext>
            </a:extLst>
          </p:cNvPr>
          <p:cNvSpPr/>
          <p:nvPr/>
        </p:nvSpPr>
        <p:spPr>
          <a:xfrm>
            <a:off x="3198780" y="5886374"/>
            <a:ext cx="800746" cy="780568"/>
          </a:xfrm>
          <a:prstGeom prst="ellipse">
            <a:avLst/>
          </a:prstGeom>
          <a:solidFill>
            <a:schemeClr val="bg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a:solidFill>
                  <a:schemeClr val="accent5">
                    <a:lumMod val="50000"/>
                  </a:schemeClr>
                </a:solidFill>
              </a:rPr>
              <a:t>13%</a:t>
            </a:r>
            <a:endParaRPr lang="en-US" sz="1100" b="1" dirty="0">
              <a:solidFill>
                <a:schemeClr val="accent5">
                  <a:lumMod val="50000"/>
                </a:schemeClr>
              </a:solidFill>
            </a:endParaRPr>
          </a:p>
        </p:txBody>
      </p:sp>
    </p:spTree>
    <p:extLst>
      <p:ext uri="{BB962C8B-B14F-4D97-AF65-F5344CB8AC3E}">
        <p14:creationId xmlns:p14="http://schemas.microsoft.com/office/powerpoint/2010/main" val="131220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P spid="11"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9DE22-CC16-43B5-B9F6-62D17CCA9275}"/>
              </a:ext>
            </a:extLst>
          </p:cNvPr>
          <p:cNvSpPr/>
          <p:nvPr/>
        </p:nvSpPr>
        <p:spPr>
          <a:xfrm>
            <a:off x="3010321" y="687195"/>
            <a:ext cx="6175538" cy="646331"/>
          </a:xfrm>
          <a:prstGeom prst="rect">
            <a:avLst/>
          </a:prstGeom>
        </p:spPr>
        <p:txBody>
          <a:bodyPr wrap="none">
            <a:spAutoFit/>
          </a:bodyPr>
          <a:lstStyle/>
          <a:p>
            <a:pPr algn="ctr"/>
            <a:r>
              <a:rPr lang="en-US" sz="3600" dirty="0">
                <a:solidFill>
                  <a:srgbClr val="7030A0"/>
                </a:solidFill>
                <a:latin typeface="Arial Black" panose="020B0A04020102020204" pitchFamily="34" charset="0"/>
                <a:cs typeface="Aldhabi" panose="01000000000000000000" pitchFamily="2" charset="-78"/>
              </a:rPr>
              <a:t>Overall safety summary</a:t>
            </a:r>
            <a:endParaRPr lang="en-IN" sz="3600" dirty="0">
              <a:solidFill>
                <a:srgbClr val="7030A0"/>
              </a:solidFill>
              <a:latin typeface="Arial Black" panose="020B0A04020102020204" pitchFamily="34" charset="0"/>
              <a:cs typeface="Aldhabi" panose="01000000000000000000" pitchFamily="2" charset="-78"/>
            </a:endParaRPr>
          </a:p>
        </p:txBody>
      </p:sp>
      <p:sp>
        <p:nvSpPr>
          <p:cNvPr id="9" name="Rectangle: Rounded Corners 8">
            <a:extLst>
              <a:ext uri="{FF2B5EF4-FFF2-40B4-BE49-F238E27FC236}">
                <a16:creationId xmlns:a16="http://schemas.microsoft.com/office/drawing/2014/main" id="{C1340426-680F-4E7F-B0E6-B702D30BC9DC}"/>
              </a:ext>
            </a:extLst>
          </p:cNvPr>
          <p:cNvSpPr/>
          <p:nvPr/>
        </p:nvSpPr>
        <p:spPr>
          <a:xfrm>
            <a:off x="725640" y="2124810"/>
            <a:ext cx="10413847" cy="2183717"/>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lumMod val="65000"/>
                    <a:lumOff val="35000"/>
                  </a:schemeClr>
                </a:solidFill>
              </a:rPr>
              <a:t>Graded elevations in ALT and AST have been observed ,the mechanism of these elevations is unknown </a:t>
            </a:r>
          </a:p>
          <a:p>
            <a:r>
              <a:rPr lang="en-US" sz="2400" b="1" dirty="0">
                <a:solidFill>
                  <a:schemeClr val="tx1">
                    <a:lumMod val="65000"/>
                    <a:lumOff val="35000"/>
                  </a:schemeClr>
                </a:solidFill>
              </a:rPr>
              <a:t>Patients should have appropriate clinical and laboratory monitoring to aid in early detection of any potential adverse events.</a:t>
            </a:r>
          </a:p>
        </p:txBody>
      </p:sp>
      <p:sp>
        <p:nvSpPr>
          <p:cNvPr id="4" name="Rectangle 3">
            <a:extLst>
              <a:ext uri="{FF2B5EF4-FFF2-40B4-BE49-F238E27FC236}">
                <a16:creationId xmlns:a16="http://schemas.microsoft.com/office/drawing/2014/main" id="{21D89241-D388-4CC8-A579-8A0C679F9157}"/>
              </a:ext>
            </a:extLst>
          </p:cNvPr>
          <p:cNvSpPr/>
          <p:nvPr/>
        </p:nvSpPr>
        <p:spPr>
          <a:xfrm>
            <a:off x="99095" y="6535974"/>
            <a:ext cx="2909771" cy="261610"/>
          </a:xfrm>
          <a:prstGeom prst="rect">
            <a:avLst/>
          </a:prstGeom>
        </p:spPr>
        <p:txBody>
          <a:bodyPr wrap="none">
            <a:spAutoFit/>
          </a:bodyPr>
          <a:lstStyle/>
          <a:p>
            <a:r>
              <a:rPr lang="en-US" sz="1100" i="1" dirty="0"/>
              <a:t>https://www.fda.gov/media/137566/download</a:t>
            </a:r>
          </a:p>
        </p:txBody>
      </p:sp>
    </p:spTree>
    <p:extLst>
      <p:ext uri="{BB962C8B-B14F-4D97-AF65-F5344CB8AC3E}">
        <p14:creationId xmlns:p14="http://schemas.microsoft.com/office/powerpoint/2010/main" val="212112576"/>
      </p:ext>
    </p:extLst>
  </p:cSld>
  <p:clrMapOvr>
    <a:masterClrMapping/>
  </p:clrMapOvr>
  <mc:AlternateContent xmlns:mc="http://schemas.openxmlformats.org/markup-compatibility/2006" xmlns:p14="http://schemas.microsoft.com/office/powerpoint/2010/main">
    <mc:Choice Requires="p14">
      <p:transition spd="slow" p14:dur="2000" advTm="6718"/>
    </mc:Choice>
    <mc:Fallback xmlns="">
      <p:transition spd="slow" advTm="6718"/>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A9DF2E-E29A-4F23-A3B3-5DD639AD9D22}"/>
              </a:ext>
            </a:extLst>
          </p:cNvPr>
          <p:cNvSpPr txBox="1"/>
          <p:nvPr/>
        </p:nvSpPr>
        <p:spPr>
          <a:xfrm>
            <a:off x="529883" y="1028980"/>
            <a:ext cx="4970585" cy="584775"/>
          </a:xfrm>
          <a:prstGeom prst="rect">
            <a:avLst/>
          </a:prstGeom>
          <a:noFill/>
        </p:spPr>
        <p:txBody>
          <a:bodyPr wrap="square" rtlCol="0">
            <a:spAutoFit/>
          </a:bodyPr>
          <a:lstStyle/>
          <a:p>
            <a:endParaRPr lang="en-IN" sz="1600" dirty="0">
              <a:latin typeface="STXihei" panose="020B0503020204020204" pitchFamily="2" charset="-122"/>
              <a:ea typeface="STXihei" panose="020B0503020204020204" pitchFamily="2" charset="-122"/>
              <a:cs typeface="Times New Roman" panose="02020603050405020304" pitchFamily="18" charset="0"/>
            </a:endParaRPr>
          </a:p>
          <a:p>
            <a:endParaRPr lang="en-IN" sz="1600" dirty="0">
              <a:latin typeface="STXihei" panose="020B0503020204020204" pitchFamily="2" charset="-122"/>
              <a:ea typeface="STXihei" panose="020B0503020204020204" pitchFamily="2" charset="-122"/>
              <a:cs typeface="Times New Roman" panose="02020603050405020304" pitchFamily="18" charset="0"/>
            </a:endParaRPr>
          </a:p>
        </p:txBody>
      </p:sp>
      <p:sp>
        <p:nvSpPr>
          <p:cNvPr id="7" name="Rectangle 6">
            <a:extLst>
              <a:ext uri="{FF2B5EF4-FFF2-40B4-BE49-F238E27FC236}">
                <a16:creationId xmlns:a16="http://schemas.microsoft.com/office/drawing/2014/main" id="{D719DE22-CC16-43B5-B9F6-62D17CCA9275}"/>
              </a:ext>
            </a:extLst>
          </p:cNvPr>
          <p:cNvSpPr/>
          <p:nvPr/>
        </p:nvSpPr>
        <p:spPr>
          <a:xfrm>
            <a:off x="4387840" y="2987301"/>
            <a:ext cx="3416320" cy="646331"/>
          </a:xfrm>
          <a:prstGeom prst="rect">
            <a:avLst/>
          </a:prstGeom>
        </p:spPr>
        <p:txBody>
          <a:bodyPr wrap="none">
            <a:spAutoFit/>
          </a:bodyPr>
          <a:lstStyle/>
          <a:p>
            <a:pPr algn="ctr"/>
            <a:r>
              <a:rPr lang="en-IN" sz="3600" dirty="0">
                <a:solidFill>
                  <a:srgbClr val="7030A0"/>
                </a:solidFill>
                <a:latin typeface="Arial Black" panose="020B0A04020102020204" pitchFamily="34" charset="0"/>
                <a:cs typeface="Aldhabi" panose="01000000000000000000" pitchFamily="2" charset="-78"/>
              </a:rPr>
              <a:t>REMDESIVIR</a:t>
            </a:r>
          </a:p>
        </p:txBody>
      </p:sp>
    </p:spTree>
    <p:custDataLst>
      <p:tags r:id="rId1"/>
    </p:custDataLst>
    <p:extLst>
      <p:ext uri="{BB962C8B-B14F-4D97-AF65-F5344CB8AC3E}">
        <p14:creationId xmlns:p14="http://schemas.microsoft.com/office/powerpoint/2010/main" val="1244486869"/>
      </p:ext>
    </p:extLst>
  </p:cSld>
  <p:clrMapOvr>
    <a:masterClrMapping/>
  </p:clrMapOvr>
  <mc:AlternateContent xmlns:mc="http://schemas.openxmlformats.org/markup-compatibility/2006" xmlns:p14="http://schemas.microsoft.com/office/powerpoint/2010/main">
    <mc:Choice Requires="p14">
      <p:transition spd="slow" p14:dur="2000" advTm="6888"/>
    </mc:Choice>
    <mc:Fallback xmlns="">
      <p:transition spd="slow" advTm="688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37B42BD-EAD2-45A1-8B1D-B9015FAB6365}"/>
              </a:ext>
            </a:extLst>
          </p:cNvPr>
          <p:cNvPicPr>
            <a:picLocks noChangeAspect="1"/>
          </p:cNvPicPr>
          <p:nvPr/>
        </p:nvPicPr>
        <p:blipFill>
          <a:blip r:embed="rId4"/>
          <a:stretch>
            <a:fillRect/>
          </a:stretch>
        </p:blipFill>
        <p:spPr>
          <a:xfrm>
            <a:off x="5882940" y="4266856"/>
            <a:ext cx="2176179" cy="2220291"/>
          </a:xfrm>
          <a:prstGeom prst="rect">
            <a:avLst/>
          </a:prstGeom>
        </p:spPr>
      </p:pic>
      <p:sp>
        <p:nvSpPr>
          <p:cNvPr id="4" name="TextBox 3">
            <a:extLst>
              <a:ext uri="{FF2B5EF4-FFF2-40B4-BE49-F238E27FC236}">
                <a16:creationId xmlns:a16="http://schemas.microsoft.com/office/drawing/2014/main" id="{34A9DF2E-E29A-4F23-A3B3-5DD639AD9D22}"/>
              </a:ext>
            </a:extLst>
          </p:cNvPr>
          <p:cNvSpPr txBox="1"/>
          <p:nvPr/>
        </p:nvSpPr>
        <p:spPr>
          <a:xfrm>
            <a:off x="529883" y="1028980"/>
            <a:ext cx="4970585" cy="584775"/>
          </a:xfrm>
          <a:prstGeom prst="rect">
            <a:avLst/>
          </a:prstGeom>
          <a:noFill/>
        </p:spPr>
        <p:txBody>
          <a:bodyPr wrap="square" rtlCol="0">
            <a:spAutoFit/>
          </a:bodyPr>
          <a:lstStyle/>
          <a:p>
            <a:endParaRPr lang="en-IN" sz="1600" dirty="0">
              <a:latin typeface="STXihei" panose="020B0503020204020204" pitchFamily="2" charset="-122"/>
              <a:ea typeface="STXihei" panose="020B0503020204020204" pitchFamily="2" charset="-122"/>
              <a:cs typeface="Times New Roman" panose="02020603050405020304" pitchFamily="18" charset="0"/>
            </a:endParaRPr>
          </a:p>
          <a:p>
            <a:endParaRPr lang="en-IN" sz="1600" dirty="0">
              <a:latin typeface="STXihei" panose="020B0503020204020204" pitchFamily="2" charset="-122"/>
              <a:ea typeface="STXihei" panose="020B0503020204020204" pitchFamily="2" charset="-122"/>
              <a:cs typeface="Times New Roman" panose="02020603050405020304" pitchFamily="18" charset="0"/>
            </a:endParaRPr>
          </a:p>
        </p:txBody>
      </p:sp>
      <p:sp>
        <p:nvSpPr>
          <p:cNvPr id="7" name="Rectangle 6">
            <a:extLst>
              <a:ext uri="{FF2B5EF4-FFF2-40B4-BE49-F238E27FC236}">
                <a16:creationId xmlns:a16="http://schemas.microsoft.com/office/drawing/2014/main" id="{D719DE22-CC16-43B5-B9F6-62D17CCA9275}"/>
              </a:ext>
            </a:extLst>
          </p:cNvPr>
          <p:cNvSpPr/>
          <p:nvPr/>
        </p:nvSpPr>
        <p:spPr>
          <a:xfrm>
            <a:off x="1798892" y="687195"/>
            <a:ext cx="8598379" cy="646331"/>
          </a:xfrm>
          <a:prstGeom prst="rect">
            <a:avLst/>
          </a:prstGeom>
        </p:spPr>
        <p:txBody>
          <a:bodyPr wrap="none">
            <a:spAutoFit/>
          </a:bodyPr>
          <a:lstStyle/>
          <a:p>
            <a:pPr algn="ctr"/>
            <a:r>
              <a:rPr lang="en-IN" sz="3600" dirty="0" err="1">
                <a:solidFill>
                  <a:srgbClr val="7030A0"/>
                </a:solidFill>
                <a:latin typeface="Arial Black" panose="020B0A04020102020204" pitchFamily="34" charset="0"/>
                <a:cs typeface="Aldhabi" panose="01000000000000000000" pitchFamily="2" charset="-78"/>
              </a:rPr>
              <a:t>Remdesivir</a:t>
            </a:r>
            <a:r>
              <a:rPr lang="en-IN" sz="3600" dirty="0">
                <a:solidFill>
                  <a:srgbClr val="7030A0"/>
                </a:solidFill>
                <a:latin typeface="Arial Black" panose="020B0A04020102020204" pitchFamily="34" charset="0"/>
                <a:cs typeface="Aldhabi" panose="01000000000000000000" pitchFamily="2" charset="-78"/>
              </a:rPr>
              <a:t>: Mechanism of action</a:t>
            </a:r>
          </a:p>
        </p:txBody>
      </p:sp>
      <p:pic>
        <p:nvPicPr>
          <p:cNvPr id="3" name="Picture 2">
            <a:extLst>
              <a:ext uri="{FF2B5EF4-FFF2-40B4-BE49-F238E27FC236}">
                <a16:creationId xmlns:a16="http://schemas.microsoft.com/office/drawing/2014/main" id="{DEA75FC7-3DE8-40D8-9699-E7CFD1B0981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2468559" y="2302432"/>
            <a:ext cx="3286916" cy="2157491"/>
          </a:xfrm>
          <a:prstGeom prst="rect">
            <a:avLst/>
          </a:prstGeom>
        </p:spPr>
      </p:pic>
      <p:sp>
        <p:nvSpPr>
          <p:cNvPr id="5" name="Arrow: Curved Left 4">
            <a:extLst>
              <a:ext uri="{FF2B5EF4-FFF2-40B4-BE49-F238E27FC236}">
                <a16:creationId xmlns:a16="http://schemas.microsoft.com/office/drawing/2014/main" id="{DDA1BE45-F81D-497B-BA07-B1FB415B7EDF}"/>
              </a:ext>
            </a:extLst>
          </p:cNvPr>
          <p:cNvSpPr/>
          <p:nvPr/>
        </p:nvSpPr>
        <p:spPr>
          <a:xfrm rot="18926968">
            <a:off x="6484757" y="1703665"/>
            <a:ext cx="1120493" cy="2538076"/>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727465060"/>
      </p:ext>
    </p:extLst>
  </p:cSld>
  <p:clrMapOvr>
    <a:masterClrMapping/>
  </p:clrMapOvr>
  <mc:AlternateContent xmlns:mc="http://schemas.openxmlformats.org/markup-compatibility/2006" xmlns:p14="http://schemas.microsoft.com/office/powerpoint/2010/main">
    <mc:Choice Requires="p14">
      <p:transition spd="slow" p14:dur="2000" advTm="6888"/>
    </mc:Choice>
    <mc:Fallback xmlns="">
      <p:transition spd="slow" advTm="68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800"/>
                                        <p:tgtEl>
                                          <p:spTgt spid="3"/>
                                        </p:tgtEl>
                                      </p:cBhvr>
                                    </p:animEffect>
                                  </p:childTnLst>
                                </p:cTn>
                              </p:par>
                            </p:childTnLst>
                          </p:cTn>
                        </p:par>
                        <p:par>
                          <p:cTn id="8" fill="hold">
                            <p:stCondLst>
                              <p:cond delay="1800"/>
                            </p:stCondLst>
                            <p:childTnLst>
                              <p:par>
                                <p:cTn id="9" presetID="10" presetClass="entr" presetSubtype="0" fill="hold" grpId="0" nodeType="afterEffect">
                                  <p:stCondLst>
                                    <p:cond delay="1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24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A9DF2E-E29A-4F23-A3B3-5DD639AD9D22}"/>
              </a:ext>
            </a:extLst>
          </p:cNvPr>
          <p:cNvSpPr txBox="1"/>
          <p:nvPr/>
        </p:nvSpPr>
        <p:spPr>
          <a:xfrm>
            <a:off x="529883" y="1028980"/>
            <a:ext cx="4970585" cy="584775"/>
          </a:xfrm>
          <a:prstGeom prst="rect">
            <a:avLst/>
          </a:prstGeom>
          <a:noFill/>
        </p:spPr>
        <p:txBody>
          <a:bodyPr wrap="square" rtlCol="0">
            <a:spAutoFit/>
          </a:bodyPr>
          <a:lstStyle/>
          <a:p>
            <a:endParaRPr lang="en-IN" sz="1600">
              <a:latin typeface="STXihei" panose="020B0503020204020204" pitchFamily="2" charset="-122"/>
              <a:ea typeface="STXihei" panose="020B0503020204020204" pitchFamily="2" charset="-122"/>
              <a:cs typeface="Times New Roman" panose="02020603050405020304" pitchFamily="18" charset="0"/>
            </a:endParaRPr>
          </a:p>
          <a:p>
            <a:endParaRPr lang="en-IN" sz="1600" dirty="0">
              <a:latin typeface="STXihei" panose="020B0503020204020204" pitchFamily="2" charset="-122"/>
              <a:ea typeface="STXihei" panose="020B0503020204020204" pitchFamily="2" charset="-122"/>
              <a:cs typeface="Times New Roman" panose="02020603050405020304" pitchFamily="18" charset="0"/>
            </a:endParaRPr>
          </a:p>
        </p:txBody>
      </p:sp>
      <p:sp>
        <p:nvSpPr>
          <p:cNvPr id="7" name="Rectangle 6">
            <a:extLst>
              <a:ext uri="{FF2B5EF4-FFF2-40B4-BE49-F238E27FC236}">
                <a16:creationId xmlns:a16="http://schemas.microsoft.com/office/drawing/2014/main" id="{D719DE22-CC16-43B5-B9F6-62D17CCA9275}"/>
              </a:ext>
            </a:extLst>
          </p:cNvPr>
          <p:cNvSpPr/>
          <p:nvPr/>
        </p:nvSpPr>
        <p:spPr>
          <a:xfrm>
            <a:off x="1657832" y="687195"/>
            <a:ext cx="8880509" cy="646331"/>
          </a:xfrm>
          <a:prstGeom prst="rect">
            <a:avLst/>
          </a:prstGeom>
        </p:spPr>
        <p:txBody>
          <a:bodyPr wrap="none">
            <a:spAutoFit/>
          </a:bodyPr>
          <a:lstStyle/>
          <a:p>
            <a:pPr algn="ctr"/>
            <a:r>
              <a:rPr lang="en-IN" sz="3600" dirty="0" err="1">
                <a:solidFill>
                  <a:srgbClr val="7030A0"/>
                </a:solidFill>
                <a:latin typeface="Arial Black" panose="020B0A04020102020204" pitchFamily="34" charset="0"/>
                <a:cs typeface="Aldhabi" panose="01000000000000000000" pitchFamily="2" charset="-78"/>
              </a:rPr>
              <a:t>Remdesivir</a:t>
            </a:r>
            <a:r>
              <a:rPr lang="en-IN" sz="3600" dirty="0">
                <a:solidFill>
                  <a:srgbClr val="7030A0"/>
                </a:solidFill>
                <a:latin typeface="Arial Black" panose="020B0A04020102020204" pitchFamily="34" charset="0"/>
                <a:cs typeface="Aldhabi" panose="01000000000000000000" pitchFamily="2" charset="-78"/>
              </a:rPr>
              <a:t>: Mechanism of action</a:t>
            </a:r>
          </a:p>
        </p:txBody>
      </p:sp>
      <p:pic>
        <p:nvPicPr>
          <p:cNvPr id="2" name="Picture 1">
            <a:extLst>
              <a:ext uri="{FF2B5EF4-FFF2-40B4-BE49-F238E27FC236}">
                <a16:creationId xmlns:a16="http://schemas.microsoft.com/office/drawing/2014/main" id="{788661EC-53B0-4132-A896-9C7E6D36578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176503" y="1613755"/>
            <a:ext cx="5877556" cy="4956422"/>
          </a:xfrm>
          <a:prstGeom prst="rect">
            <a:avLst/>
          </a:prstGeom>
        </p:spPr>
      </p:pic>
      <p:sp>
        <p:nvSpPr>
          <p:cNvPr id="11" name="Rectangle: Rounded Corners 10">
            <a:extLst>
              <a:ext uri="{FF2B5EF4-FFF2-40B4-BE49-F238E27FC236}">
                <a16:creationId xmlns:a16="http://schemas.microsoft.com/office/drawing/2014/main" id="{59367D97-5937-4580-B104-E842DE0E3AD2}"/>
              </a:ext>
            </a:extLst>
          </p:cNvPr>
          <p:cNvSpPr/>
          <p:nvPr/>
        </p:nvSpPr>
        <p:spPr>
          <a:xfrm>
            <a:off x="5366479" y="3717561"/>
            <a:ext cx="1184223" cy="49467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7BD876F-B561-48A0-A01C-E4EA41AF0711}"/>
              </a:ext>
            </a:extLst>
          </p:cNvPr>
          <p:cNvSpPr/>
          <p:nvPr/>
        </p:nvSpPr>
        <p:spPr>
          <a:xfrm>
            <a:off x="1766526" y="6481074"/>
            <a:ext cx="8697509" cy="369332"/>
          </a:xfrm>
          <a:prstGeom prst="rect">
            <a:avLst/>
          </a:prstGeom>
          <a:solidFill>
            <a:schemeClr val="bg1"/>
          </a:solidFill>
        </p:spPr>
        <p:txBody>
          <a:bodyPr wrap="none">
            <a:spAutoFit/>
          </a:bodyPr>
          <a:lstStyle/>
          <a:p>
            <a:r>
              <a:rPr lang="en-IN" dirty="0" err="1">
                <a:solidFill>
                  <a:srgbClr val="7030A0"/>
                </a:solidFill>
                <a:latin typeface="Arial Black" panose="020B0A04020102020204" pitchFamily="34" charset="0"/>
                <a:cs typeface="Aldhabi" panose="01000000000000000000" pitchFamily="2" charset="-78"/>
              </a:rPr>
              <a:t>Remdesivir</a:t>
            </a:r>
            <a:r>
              <a:rPr lang="en-IN" dirty="0">
                <a:solidFill>
                  <a:srgbClr val="7030A0"/>
                </a:solidFill>
                <a:latin typeface="Arial Black" panose="020B0A04020102020204" pitchFamily="34" charset="0"/>
                <a:cs typeface="Aldhabi" panose="01000000000000000000" pitchFamily="2" charset="-78"/>
              </a:rPr>
              <a:t>: </a:t>
            </a:r>
            <a:r>
              <a:rPr lang="en-US" dirty="0">
                <a:solidFill>
                  <a:srgbClr val="7030A0"/>
                </a:solidFill>
                <a:latin typeface="Arial Black" panose="020B0A04020102020204" pitchFamily="34" charset="0"/>
                <a:cs typeface="Aldhabi" panose="01000000000000000000" pitchFamily="2" charset="-78"/>
              </a:rPr>
              <a:t>nucleoside ribonucleic acid (RNA) polymerase inhibitor</a:t>
            </a:r>
          </a:p>
        </p:txBody>
      </p:sp>
      <p:sp>
        <p:nvSpPr>
          <p:cNvPr id="3" name="Rectangle 2">
            <a:extLst>
              <a:ext uri="{FF2B5EF4-FFF2-40B4-BE49-F238E27FC236}">
                <a16:creationId xmlns:a16="http://schemas.microsoft.com/office/drawing/2014/main" id="{45AF9D06-0AD7-45B4-ABE9-7CEA71E36747}"/>
              </a:ext>
            </a:extLst>
          </p:cNvPr>
          <p:cNvSpPr/>
          <p:nvPr/>
        </p:nvSpPr>
        <p:spPr>
          <a:xfrm>
            <a:off x="3507698" y="6400240"/>
            <a:ext cx="687050" cy="1699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55861360"/>
      </p:ext>
    </p:extLst>
  </p:cSld>
  <p:clrMapOvr>
    <a:masterClrMapping/>
  </p:clrMapOvr>
  <mc:AlternateContent xmlns:mc="http://schemas.openxmlformats.org/markup-compatibility/2006" xmlns:p14="http://schemas.microsoft.com/office/powerpoint/2010/main">
    <mc:Choice Requires="p14">
      <p:transition spd="slow" p14:dur="2000" advTm="12657"/>
    </mc:Choice>
    <mc:Fallback xmlns="">
      <p:transition spd="slow" advTm="1265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882B4F80-FC8F-4C67-BD1C-9E6054E3FF97}"/>
              </a:ext>
            </a:extLst>
          </p:cNvPr>
          <p:cNvSpPr/>
          <p:nvPr/>
        </p:nvSpPr>
        <p:spPr>
          <a:xfrm>
            <a:off x="1181854" y="4290004"/>
            <a:ext cx="6418159" cy="8704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65000"/>
                  <a:lumOff val="35000"/>
                </a:schemeClr>
              </a:solidFill>
            </a:endParaRPr>
          </a:p>
        </p:txBody>
      </p:sp>
      <p:sp>
        <p:nvSpPr>
          <p:cNvPr id="9" name="Rectangle: Rounded Corners 8">
            <a:extLst>
              <a:ext uri="{FF2B5EF4-FFF2-40B4-BE49-F238E27FC236}">
                <a16:creationId xmlns:a16="http://schemas.microsoft.com/office/drawing/2014/main" id="{26179BAB-1863-4B09-B3F6-F097327051DC}"/>
              </a:ext>
            </a:extLst>
          </p:cNvPr>
          <p:cNvSpPr/>
          <p:nvPr/>
        </p:nvSpPr>
        <p:spPr>
          <a:xfrm>
            <a:off x="1181854" y="3150750"/>
            <a:ext cx="6418159" cy="104649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65000"/>
                  <a:lumOff val="35000"/>
                </a:schemeClr>
              </a:solidFill>
            </a:endParaRPr>
          </a:p>
        </p:txBody>
      </p:sp>
      <p:sp>
        <p:nvSpPr>
          <p:cNvPr id="8" name="Rectangle: Rounded Corners 7">
            <a:extLst>
              <a:ext uri="{FF2B5EF4-FFF2-40B4-BE49-F238E27FC236}">
                <a16:creationId xmlns:a16="http://schemas.microsoft.com/office/drawing/2014/main" id="{DBC43290-FD4E-4D62-B7FC-60700209FB16}"/>
              </a:ext>
            </a:extLst>
          </p:cNvPr>
          <p:cNvSpPr/>
          <p:nvPr/>
        </p:nvSpPr>
        <p:spPr>
          <a:xfrm>
            <a:off x="1181854" y="2389999"/>
            <a:ext cx="6418159" cy="66799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lumMod val="65000"/>
                  <a:lumOff val="35000"/>
                </a:schemeClr>
              </a:solidFill>
            </a:endParaRPr>
          </a:p>
        </p:txBody>
      </p:sp>
      <p:sp>
        <p:nvSpPr>
          <p:cNvPr id="7" name="Rectangle 6">
            <a:extLst>
              <a:ext uri="{FF2B5EF4-FFF2-40B4-BE49-F238E27FC236}">
                <a16:creationId xmlns:a16="http://schemas.microsoft.com/office/drawing/2014/main" id="{D719DE22-CC16-43B5-B9F6-62D17CCA9275}"/>
              </a:ext>
            </a:extLst>
          </p:cNvPr>
          <p:cNvSpPr/>
          <p:nvPr/>
        </p:nvSpPr>
        <p:spPr>
          <a:xfrm>
            <a:off x="2735847" y="687195"/>
            <a:ext cx="6724470" cy="646331"/>
          </a:xfrm>
          <a:prstGeom prst="rect">
            <a:avLst/>
          </a:prstGeom>
        </p:spPr>
        <p:txBody>
          <a:bodyPr wrap="none">
            <a:spAutoFit/>
          </a:bodyPr>
          <a:lstStyle/>
          <a:p>
            <a:pPr algn="ctr"/>
            <a:r>
              <a:rPr lang="en-IN" sz="3600" dirty="0" err="1">
                <a:solidFill>
                  <a:srgbClr val="7030A0"/>
                </a:solidFill>
                <a:latin typeface="Arial Black" panose="020B0A04020102020204" pitchFamily="34" charset="0"/>
                <a:cs typeface="Aldhabi" panose="01000000000000000000" pitchFamily="2" charset="-78"/>
              </a:rPr>
              <a:t>Remdesivir</a:t>
            </a:r>
            <a:r>
              <a:rPr lang="en-IN" sz="3600" dirty="0">
                <a:solidFill>
                  <a:srgbClr val="7030A0"/>
                </a:solidFill>
                <a:latin typeface="Arial Black" panose="020B0A04020102020204" pitchFamily="34" charset="0"/>
                <a:cs typeface="Aldhabi" panose="01000000000000000000" pitchFamily="2" charset="-78"/>
              </a:rPr>
              <a:t>: How supplied</a:t>
            </a:r>
          </a:p>
        </p:txBody>
      </p:sp>
      <p:sp>
        <p:nvSpPr>
          <p:cNvPr id="3" name="Rectangle 2">
            <a:extLst>
              <a:ext uri="{FF2B5EF4-FFF2-40B4-BE49-F238E27FC236}">
                <a16:creationId xmlns:a16="http://schemas.microsoft.com/office/drawing/2014/main" id="{BA2B6FB4-B581-4127-B0AA-21A5ED3C174D}"/>
              </a:ext>
            </a:extLst>
          </p:cNvPr>
          <p:cNvSpPr/>
          <p:nvPr/>
        </p:nvSpPr>
        <p:spPr>
          <a:xfrm>
            <a:off x="1181854" y="2389999"/>
            <a:ext cx="5878513" cy="2677656"/>
          </a:xfrm>
          <a:prstGeom prst="rect">
            <a:avLst/>
          </a:prstGeom>
        </p:spPr>
        <p:txBody>
          <a:bodyPr wrap="square">
            <a:spAutoFit/>
          </a:bodyPr>
          <a:lstStyle/>
          <a:p>
            <a:r>
              <a:rPr lang="en-US" sz="2800"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rPr>
              <a:t>100 mg </a:t>
            </a:r>
          </a:p>
          <a:p>
            <a:endParaRPr lang="en-US" sz="2800"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endParaRPr>
          </a:p>
          <a:p>
            <a:r>
              <a:rPr lang="en-US" sz="2800"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rPr>
              <a:t>Preservative-free white to off-white to yellow lyophilized powder</a:t>
            </a:r>
          </a:p>
          <a:p>
            <a:endParaRPr lang="en-US" sz="2800"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endParaRPr>
          </a:p>
          <a:p>
            <a:r>
              <a:rPr lang="en-US" sz="2800"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rPr>
              <a:t>Single-dose vial </a:t>
            </a:r>
          </a:p>
        </p:txBody>
      </p:sp>
      <p:sp>
        <p:nvSpPr>
          <p:cNvPr id="20" name="Rectangle 19">
            <a:extLst>
              <a:ext uri="{FF2B5EF4-FFF2-40B4-BE49-F238E27FC236}">
                <a16:creationId xmlns:a16="http://schemas.microsoft.com/office/drawing/2014/main" id="{9825A8C9-C083-4C98-852D-8A5FE14B4238}"/>
              </a:ext>
            </a:extLst>
          </p:cNvPr>
          <p:cNvSpPr/>
          <p:nvPr/>
        </p:nvSpPr>
        <p:spPr>
          <a:xfrm>
            <a:off x="9029312" y="5370010"/>
            <a:ext cx="2115323" cy="369332"/>
          </a:xfrm>
          <a:prstGeom prst="rect">
            <a:avLst/>
          </a:prstGeom>
        </p:spPr>
        <p:txBody>
          <a:bodyPr wrap="none">
            <a:spAutoFit/>
          </a:bodyPr>
          <a:lstStyle/>
          <a:p>
            <a:pPr algn="ctr"/>
            <a:r>
              <a:rPr lang="en-IN" dirty="0" err="1">
                <a:solidFill>
                  <a:srgbClr val="7030A0"/>
                </a:solidFill>
                <a:latin typeface="Arial Black" panose="020B0A04020102020204" pitchFamily="34" charset="0"/>
                <a:cs typeface="Aldhabi" panose="01000000000000000000" pitchFamily="2" charset="-78"/>
              </a:rPr>
              <a:t>Remdesivir</a:t>
            </a:r>
            <a:r>
              <a:rPr lang="en-IN" dirty="0">
                <a:solidFill>
                  <a:srgbClr val="7030A0"/>
                </a:solidFill>
                <a:latin typeface="Arial Black" panose="020B0A04020102020204" pitchFamily="34" charset="0"/>
                <a:cs typeface="Aldhabi" panose="01000000000000000000" pitchFamily="2" charset="-78"/>
              </a:rPr>
              <a:t> vial</a:t>
            </a:r>
          </a:p>
        </p:txBody>
      </p:sp>
      <p:pic>
        <p:nvPicPr>
          <p:cNvPr id="22" name="Picture 21">
            <a:extLst>
              <a:ext uri="{FF2B5EF4-FFF2-40B4-BE49-F238E27FC236}">
                <a16:creationId xmlns:a16="http://schemas.microsoft.com/office/drawing/2014/main" id="{0BC76CED-684B-4AD3-94B2-13FED8947A5D}"/>
              </a:ext>
            </a:extLst>
          </p:cNvPr>
          <p:cNvPicPr>
            <a:picLocks noChangeAspect="1"/>
          </p:cNvPicPr>
          <p:nvPr/>
        </p:nvPicPr>
        <p:blipFill>
          <a:blip r:embed="rId3"/>
          <a:stretch>
            <a:fillRect/>
          </a:stretch>
        </p:blipFill>
        <p:spPr>
          <a:xfrm>
            <a:off x="9029312" y="2243797"/>
            <a:ext cx="2115323" cy="3082328"/>
          </a:xfrm>
          <a:prstGeom prst="rect">
            <a:avLst/>
          </a:prstGeom>
        </p:spPr>
      </p:pic>
      <p:sp>
        <p:nvSpPr>
          <p:cNvPr id="11" name="Rectangle 10">
            <a:extLst>
              <a:ext uri="{FF2B5EF4-FFF2-40B4-BE49-F238E27FC236}">
                <a16:creationId xmlns:a16="http://schemas.microsoft.com/office/drawing/2014/main" id="{6FEEB267-59A9-4060-9D2D-A24A1B64596D}"/>
              </a:ext>
            </a:extLst>
          </p:cNvPr>
          <p:cNvSpPr/>
          <p:nvPr/>
        </p:nvSpPr>
        <p:spPr>
          <a:xfrm>
            <a:off x="99095" y="6535974"/>
            <a:ext cx="2909771" cy="261610"/>
          </a:xfrm>
          <a:prstGeom prst="rect">
            <a:avLst/>
          </a:prstGeom>
        </p:spPr>
        <p:txBody>
          <a:bodyPr wrap="none">
            <a:spAutoFit/>
          </a:bodyPr>
          <a:lstStyle/>
          <a:p>
            <a:r>
              <a:rPr lang="en-US" sz="1100" i="1" dirty="0"/>
              <a:t>https://www.fda.gov/media/137566/download</a:t>
            </a:r>
          </a:p>
        </p:txBody>
      </p:sp>
    </p:spTree>
    <p:extLst>
      <p:ext uri="{BB962C8B-B14F-4D97-AF65-F5344CB8AC3E}">
        <p14:creationId xmlns:p14="http://schemas.microsoft.com/office/powerpoint/2010/main" val="4219407451"/>
      </p:ext>
    </p:extLst>
  </p:cSld>
  <p:clrMapOvr>
    <a:masterClrMapping/>
  </p:clrMapOvr>
  <mc:AlternateContent xmlns:mc="http://schemas.openxmlformats.org/markup-compatibility/2006" xmlns:p14="http://schemas.microsoft.com/office/powerpoint/2010/main">
    <mc:Choice Requires="p14">
      <p:transition spd="slow" p14:dur="2000" advTm="9592"/>
    </mc:Choice>
    <mc:Fallback xmlns="">
      <p:transition spd="slow" advTm="95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3DDAAF-F968-46EF-A1B4-C20DDD0D9F92}"/>
              </a:ext>
            </a:extLst>
          </p:cNvPr>
          <p:cNvSpPr/>
          <p:nvPr/>
        </p:nvSpPr>
        <p:spPr>
          <a:xfrm>
            <a:off x="1516380" y="1562697"/>
            <a:ext cx="9159240" cy="2554545"/>
          </a:xfrm>
          <a:prstGeom prst="rect">
            <a:avLst/>
          </a:prstGeom>
        </p:spPr>
        <p:txBody>
          <a:bodyPr wrap="square">
            <a:spAutoFit/>
          </a:bodyPr>
          <a:lstStyle/>
          <a:p>
            <a:r>
              <a:rPr lang="en-US" sz="2000" b="1" dirty="0">
                <a:solidFill>
                  <a:srgbClr val="7030A0"/>
                </a:solidFill>
                <a:latin typeface="Arial" panose="020B0604020202020204" pitchFamily="34" charset="0"/>
              </a:rPr>
              <a:t>Recommended Dosage in Adult Patients </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The recommended dosage in adults is a single loading dose of remdesivir 200 mg on Day 1 followed by once-daily maintenance doses of remdesivir 100 mg from Day 2 via IV infusion. </a:t>
            </a:r>
          </a:p>
          <a:p>
            <a:endParaRPr lang="en-US" sz="2000" dirty="0">
              <a:solidFill>
                <a:srgbClr val="000000"/>
              </a:solidFill>
              <a:latin typeface="Arial" panose="020B0604020202020204" pitchFamily="34" charset="0"/>
            </a:endParaRPr>
          </a:p>
          <a:p>
            <a:r>
              <a:rPr lang="en-US" sz="2000" b="1" dirty="0">
                <a:solidFill>
                  <a:srgbClr val="7030A0"/>
                </a:solidFill>
                <a:latin typeface="Arial" panose="020B0604020202020204" pitchFamily="34" charset="0"/>
              </a:rPr>
              <a:t>Recommended Dosage in Pediatric Patients*</a:t>
            </a:r>
          </a:p>
          <a:p>
            <a:pPr marL="285750" indent="-285750">
              <a:buFont typeface="Arial" panose="020B0604020202020204" pitchFamily="34" charset="0"/>
              <a:buChar char="•"/>
            </a:pPr>
            <a:r>
              <a:rPr lang="en-US" sz="2000" dirty="0">
                <a:solidFill>
                  <a:srgbClr val="000000"/>
                </a:solidFill>
                <a:latin typeface="Arial" panose="020B0604020202020204" pitchFamily="34" charset="0"/>
              </a:rPr>
              <a:t>For pediatric patients weighing 3.5 kg to less than 40 kg, </a:t>
            </a:r>
            <a:r>
              <a:rPr lang="en-US" sz="2000" b="1" u="sng" dirty="0">
                <a:solidFill>
                  <a:srgbClr val="000000"/>
                </a:solidFill>
                <a:latin typeface="Arial" panose="020B0604020202020204" pitchFamily="34" charset="0"/>
              </a:rPr>
              <a:t>use remdesivir for injection, 100 mg, lyophilized powder only </a:t>
            </a:r>
          </a:p>
        </p:txBody>
      </p:sp>
      <p:pic>
        <p:nvPicPr>
          <p:cNvPr id="4" name="Picture 3">
            <a:extLst>
              <a:ext uri="{FF2B5EF4-FFF2-40B4-BE49-F238E27FC236}">
                <a16:creationId xmlns:a16="http://schemas.microsoft.com/office/drawing/2014/main" id="{D742E8A6-2B6F-4448-A681-640BD8983EA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2219885" y="4117242"/>
            <a:ext cx="7752229" cy="2554544"/>
          </a:xfrm>
          <a:prstGeom prst="rect">
            <a:avLst/>
          </a:prstGeom>
        </p:spPr>
      </p:pic>
      <p:sp>
        <p:nvSpPr>
          <p:cNvPr id="8" name="Rectangle 7">
            <a:extLst>
              <a:ext uri="{FF2B5EF4-FFF2-40B4-BE49-F238E27FC236}">
                <a16:creationId xmlns:a16="http://schemas.microsoft.com/office/drawing/2014/main" id="{F5A8ACD9-4798-4A67-9841-74ED9375AD2F}"/>
              </a:ext>
            </a:extLst>
          </p:cNvPr>
          <p:cNvSpPr/>
          <p:nvPr/>
        </p:nvSpPr>
        <p:spPr>
          <a:xfrm>
            <a:off x="5065875" y="687195"/>
            <a:ext cx="2064411" cy="646331"/>
          </a:xfrm>
          <a:prstGeom prst="rect">
            <a:avLst/>
          </a:prstGeom>
        </p:spPr>
        <p:txBody>
          <a:bodyPr wrap="none">
            <a:spAutoFit/>
          </a:bodyPr>
          <a:lstStyle/>
          <a:p>
            <a:pPr algn="ctr"/>
            <a:r>
              <a:rPr lang="en-IN" sz="3600" dirty="0">
                <a:solidFill>
                  <a:srgbClr val="7030A0"/>
                </a:solidFill>
                <a:latin typeface="Arial Black" panose="020B0A04020102020204" pitchFamily="34" charset="0"/>
                <a:cs typeface="Aldhabi" panose="01000000000000000000" pitchFamily="2" charset="-78"/>
              </a:rPr>
              <a:t>Dosage</a:t>
            </a:r>
          </a:p>
        </p:txBody>
      </p:sp>
      <p:sp>
        <p:nvSpPr>
          <p:cNvPr id="2" name="Rectangle 1">
            <a:extLst>
              <a:ext uri="{FF2B5EF4-FFF2-40B4-BE49-F238E27FC236}">
                <a16:creationId xmlns:a16="http://schemas.microsoft.com/office/drawing/2014/main" id="{CEB196E1-AB00-44DD-B00B-840DF07E0CC7}"/>
              </a:ext>
            </a:extLst>
          </p:cNvPr>
          <p:cNvSpPr/>
          <p:nvPr/>
        </p:nvSpPr>
        <p:spPr>
          <a:xfrm>
            <a:off x="0" y="6588718"/>
            <a:ext cx="5596404" cy="276999"/>
          </a:xfrm>
          <a:prstGeom prst="rect">
            <a:avLst/>
          </a:prstGeom>
        </p:spPr>
        <p:txBody>
          <a:bodyPr wrap="none">
            <a:spAutoFit/>
          </a:bodyPr>
          <a:lstStyle/>
          <a:p>
            <a:r>
              <a:rPr lang="en-US" sz="1200" i="1" dirty="0">
                <a:latin typeface="Arial" panose="020B0604020202020204" pitchFamily="34" charset="0"/>
              </a:rPr>
              <a:t>*Dosage in Pediatric based on Physiologically-based pharmacokinetics (PBPK) </a:t>
            </a:r>
            <a:endParaRPr lang="en-US" sz="1200" i="1" dirty="0"/>
          </a:p>
        </p:txBody>
      </p:sp>
    </p:spTree>
    <p:extLst>
      <p:ext uri="{BB962C8B-B14F-4D97-AF65-F5344CB8AC3E}">
        <p14:creationId xmlns:p14="http://schemas.microsoft.com/office/powerpoint/2010/main" val="4122250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Rounded Corners 56">
            <a:extLst>
              <a:ext uri="{FF2B5EF4-FFF2-40B4-BE49-F238E27FC236}">
                <a16:creationId xmlns:a16="http://schemas.microsoft.com/office/drawing/2014/main" id="{9846035A-DC7B-4E02-B70F-FF75684DEF14}"/>
              </a:ext>
            </a:extLst>
          </p:cNvPr>
          <p:cNvSpPr/>
          <p:nvPr/>
        </p:nvSpPr>
        <p:spPr>
          <a:xfrm>
            <a:off x="796323" y="5695469"/>
            <a:ext cx="2338466" cy="25910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10-day treatment</a:t>
            </a:r>
            <a:endParaRPr lang="en-US" dirty="0"/>
          </a:p>
        </p:txBody>
      </p:sp>
      <p:sp>
        <p:nvSpPr>
          <p:cNvPr id="7" name="Rectangle 6">
            <a:extLst>
              <a:ext uri="{FF2B5EF4-FFF2-40B4-BE49-F238E27FC236}">
                <a16:creationId xmlns:a16="http://schemas.microsoft.com/office/drawing/2014/main" id="{D719DE22-CC16-43B5-B9F6-62D17CCA9275}"/>
              </a:ext>
            </a:extLst>
          </p:cNvPr>
          <p:cNvSpPr/>
          <p:nvPr/>
        </p:nvSpPr>
        <p:spPr>
          <a:xfrm>
            <a:off x="3609681" y="687195"/>
            <a:ext cx="4976812" cy="646331"/>
          </a:xfrm>
          <a:prstGeom prst="rect">
            <a:avLst/>
          </a:prstGeom>
        </p:spPr>
        <p:txBody>
          <a:bodyPr wrap="none">
            <a:spAutoFit/>
          </a:bodyPr>
          <a:lstStyle/>
          <a:p>
            <a:pPr algn="ctr"/>
            <a:r>
              <a:rPr lang="en-IN" sz="3600" dirty="0" err="1">
                <a:solidFill>
                  <a:srgbClr val="7030A0"/>
                </a:solidFill>
                <a:latin typeface="Arial Black" panose="020B0A04020102020204" pitchFamily="34" charset="0"/>
                <a:cs typeface="Aldhabi" panose="01000000000000000000" pitchFamily="2" charset="-78"/>
              </a:rPr>
              <a:t>Remdesivir</a:t>
            </a:r>
            <a:r>
              <a:rPr lang="en-IN" sz="3600" dirty="0">
                <a:solidFill>
                  <a:srgbClr val="7030A0"/>
                </a:solidFill>
                <a:latin typeface="Arial Black" panose="020B0A04020102020204" pitchFamily="34" charset="0"/>
                <a:cs typeface="Aldhabi" panose="01000000000000000000" pitchFamily="2" charset="-78"/>
              </a:rPr>
              <a:t> dosage</a:t>
            </a:r>
          </a:p>
        </p:txBody>
      </p:sp>
      <p:sp>
        <p:nvSpPr>
          <p:cNvPr id="26" name="Rectangle: Rounded Corners 25">
            <a:extLst>
              <a:ext uri="{FF2B5EF4-FFF2-40B4-BE49-F238E27FC236}">
                <a16:creationId xmlns:a16="http://schemas.microsoft.com/office/drawing/2014/main" id="{688A48EE-E2FE-4514-868A-4DF0719C0661}"/>
              </a:ext>
            </a:extLst>
          </p:cNvPr>
          <p:cNvSpPr/>
          <p:nvPr/>
        </p:nvSpPr>
        <p:spPr>
          <a:xfrm>
            <a:off x="4616268" y="1790285"/>
            <a:ext cx="2959463" cy="7603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65000"/>
                    <a:lumOff val="35000"/>
                  </a:schemeClr>
                </a:solidFill>
              </a:rPr>
              <a:t>Adult patients with severe disease</a:t>
            </a:r>
          </a:p>
        </p:txBody>
      </p:sp>
      <p:sp>
        <p:nvSpPr>
          <p:cNvPr id="29" name="Rectangle: Rounded Corners 28">
            <a:extLst>
              <a:ext uri="{FF2B5EF4-FFF2-40B4-BE49-F238E27FC236}">
                <a16:creationId xmlns:a16="http://schemas.microsoft.com/office/drawing/2014/main" id="{64502CCD-94F2-4ACE-92FF-A1C837DE8B07}"/>
              </a:ext>
            </a:extLst>
          </p:cNvPr>
          <p:cNvSpPr/>
          <p:nvPr/>
        </p:nvSpPr>
        <p:spPr>
          <a:xfrm>
            <a:off x="3769674" y="2986833"/>
            <a:ext cx="4652649" cy="7603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65000"/>
                    <a:lumOff val="35000"/>
                  </a:schemeClr>
                </a:solidFill>
              </a:rPr>
              <a:t>Requiring invasive mechanical ventilation and/or ECMO</a:t>
            </a:r>
          </a:p>
        </p:txBody>
      </p:sp>
      <p:sp>
        <p:nvSpPr>
          <p:cNvPr id="30" name="Rectangle: Rounded Corners 29">
            <a:extLst>
              <a:ext uri="{FF2B5EF4-FFF2-40B4-BE49-F238E27FC236}">
                <a16:creationId xmlns:a16="http://schemas.microsoft.com/office/drawing/2014/main" id="{D9305CDA-1D04-4A2B-9758-2E1EA4962263}"/>
              </a:ext>
            </a:extLst>
          </p:cNvPr>
          <p:cNvSpPr/>
          <p:nvPr/>
        </p:nvSpPr>
        <p:spPr>
          <a:xfrm>
            <a:off x="1283356" y="2986833"/>
            <a:ext cx="1579765" cy="7603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50"/>
                </a:solidFill>
              </a:rPr>
              <a:t>YES</a:t>
            </a:r>
          </a:p>
        </p:txBody>
      </p:sp>
      <p:sp>
        <p:nvSpPr>
          <p:cNvPr id="31" name="Rectangle: Rounded Corners 30">
            <a:extLst>
              <a:ext uri="{FF2B5EF4-FFF2-40B4-BE49-F238E27FC236}">
                <a16:creationId xmlns:a16="http://schemas.microsoft.com/office/drawing/2014/main" id="{5583C487-ED0D-4E1D-9E4C-EC326FAE9D32}"/>
              </a:ext>
            </a:extLst>
          </p:cNvPr>
          <p:cNvSpPr/>
          <p:nvPr/>
        </p:nvSpPr>
        <p:spPr>
          <a:xfrm>
            <a:off x="9328879" y="2986833"/>
            <a:ext cx="1579765" cy="7603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C000"/>
                </a:solidFill>
              </a:rPr>
              <a:t>NO</a:t>
            </a:r>
          </a:p>
        </p:txBody>
      </p:sp>
      <p:sp>
        <p:nvSpPr>
          <p:cNvPr id="32" name="Rectangle: Rounded Corners 31">
            <a:extLst>
              <a:ext uri="{FF2B5EF4-FFF2-40B4-BE49-F238E27FC236}">
                <a16:creationId xmlns:a16="http://schemas.microsoft.com/office/drawing/2014/main" id="{36E94C8F-EC9F-4EAE-8DC2-ADB7FE5DDD04}"/>
              </a:ext>
            </a:extLst>
          </p:cNvPr>
          <p:cNvSpPr/>
          <p:nvPr/>
        </p:nvSpPr>
        <p:spPr>
          <a:xfrm>
            <a:off x="493474" y="4548308"/>
            <a:ext cx="1260376" cy="4517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2">
                    <a:lumMod val="50000"/>
                  </a:schemeClr>
                </a:solidFill>
              </a:rPr>
              <a:t>Day 1</a:t>
            </a:r>
          </a:p>
        </p:txBody>
      </p:sp>
      <p:sp>
        <p:nvSpPr>
          <p:cNvPr id="33" name="Rectangle: Rounded Corners 32">
            <a:extLst>
              <a:ext uri="{FF2B5EF4-FFF2-40B4-BE49-F238E27FC236}">
                <a16:creationId xmlns:a16="http://schemas.microsoft.com/office/drawing/2014/main" id="{B5C88635-BD58-4D17-B171-3B12F55B3991}"/>
              </a:ext>
            </a:extLst>
          </p:cNvPr>
          <p:cNvSpPr/>
          <p:nvPr/>
        </p:nvSpPr>
        <p:spPr>
          <a:xfrm>
            <a:off x="493474" y="5123509"/>
            <a:ext cx="1260376" cy="4517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2">
                    <a:lumMod val="50000"/>
                  </a:schemeClr>
                </a:solidFill>
              </a:rPr>
              <a:t>Day 2-10</a:t>
            </a:r>
          </a:p>
        </p:txBody>
      </p:sp>
      <p:sp>
        <p:nvSpPr>
          <p:cNvPr id="34" name="Rectangle: Rounded Corners 33">
            <a:extLst>
              <a:ext uri="{FF2B5EF4-FFF2-40B4-BE49-F238E27FC236}">
                <a16:creationId xmlns:a16="http://schemas.microsoft.com/office/drawing/2014/main" id="{7AEA2B3F-12D4-43BD-9D31-1519D27A9D86}"/>
              </a:ext>
            </a:extLst>
          </p:cNvPr>
          <p:cNvSpPr/>
          <p:nvPr/>
        </p:nvSpPr>
        <p:spPr>
          <a:xfrm>
            <a:off x="1768842" y="4542105"/>
            <a:ext cx="1940872" cy="45178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2">
                    <a:lumMod val="50000"/>
                  </a:schemeClr>
                </a:solidFill>
              </a:rPr>
              <a:t>200 mg</a:t>
            </a:r>
          </a:p>
        </p:txBody>
      </p:sp>
      <p:sp>
        <p:nvSpPr>
          <p:cNvPr id="35" name="Rectangle: Rounded Corners 34">
            <a:extLst>
              <a:ext uri="{FF2B5EF4-FFF2-40B4-BE49-F238E27FC236}">
                <a16:creationId xmlns:a16="http://schemas.microsoft.com/office/drawing/2014/main" id="{E600FD23-0BFD-4108-B11F-E847D034C3B7}"/>
              </a:ext>
            </a:extLst>
          </p:cNvPr>
          <p:cNvSpPr/>
          <p:nvPr/>
        </p:nvSpPr>
        <p:spPr>
          <a:xfrm>
            <a:off x="1768841" y="5140669"/>
            <a:ext cx="1940873" cy="45178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2">
                    <a:lumMod val="50000"/>
                  </a:schemeClr>
                </a:solidFill>
              </a:rPr>
              <a:t>100 mg each day</a:t>
            </a:r>
          </a:p>
        </p:txBody>
      </p:sp>
      <p:sp>
        <p:nvSpPr>
          <p:cNvPr id="36" name="Rectangle: Rounded Corners 35">
            <a:extLst>
              <a:ext uri="{FF2B5EF4-FFF2-40B4-BE49-F238E27FC236}">
                <a16:creationId xmlns:a16="http://schemas.microsoft.com/office/drawing/2014/main" id="{05CE4218-C0C9-41C1-8F70-79C1602820B8}"/>
              </a:ext>
            </a:extLst>
          </p:cNvPr>
          <p:cNvSpPr/>
          <p:nvPr/>
        </p:nvSpPr>
        <p:spPr>
          <a:xfrm>
            <a:off x="8482907" y="4548308"/>
            <a:ext cx="1260376" cy="4517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2">
                    <a:lumMod val="50000"/>
                  </a:schemeClr>
                </a:solidFill>
              </a:rPr>
              <a:t>Day 1</a:t>
            </a:r>
          </a:p>
        </p:txBody>
      </p:sp>
      <p:sp>
        <p:nvSpPr>
          <p:cNvPr id="37" name="Rectangle: Rounded Corners 36">
            <a:extLst>
              <a:ext uri="{FF2B5EF4-FFF2-40B4-BE49-F238E27FC236}">
                <a16:creationId xmlns:a16="http://schemas.microsoft.com/office/drawing/2014/main" id="{E9BBF489-75DE-4D8C-B232-DDD08BA552FD}"/>
              </a:ext>
            </a:extLst>
          </p:cNvPr>
          <p:cNvSpPr/>
          <p:nvPr/>
        </p:nvSpPr>
        <p:spPr>
          <a:xfrm>
            <a:off x="8482907" y="5123509"/>
            <a:ext cx="1260376" cy="45178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2">
                    <a:lumMod val="50000"/>
                  </a:schemeClr>
                </a:solidFill>
              </a:rPr>
              <a:t>Day 2-5</a:t>
            </a:r>
          </a:p>
        </p:txBody>
      </p:sp>
      <p:sp>
        <p:nvSpPr>
          <p:cNvPr id="38" name="Rectangle: Rounded Corners 37">
            <a:extLst>
              <a:ext uri="{FF2B5EF4-FFF2-40B4-BE49-F238E27FC236}">
                <a16:creationId xmlns:a16="http://schemas.microsoft.com/office/drawing/2014/main" id="{495F43AA-31A2-45CF-AA40-37075AEA7092}"/>
              </a:ext>
            </a:extLst>
          </p:cNvPr>
          <p:cNvSpPr/>
          <p:nvPr/>
        </p:nvSpPr>
        <p:spPr>
          <a:xfrm>
            <a:off x="9758275" y="4542105"/>
            <a:ext cx="1940872" cy="45178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2">
                    <a:lumMod val="50000"/>
                  </a:schemeClr>
                </a:solidFill>
              </a:rPr>
              <a:t>200 mg</a:t>
            </a:r>
          </a:p>
        </p:txBody>
      </p:sp>
      <p:sp>
        <p:nvSpPr>
          <p:cNvPr id="39" name="Rectangle: Rounded Corners 38">
            <a:extLst>
              <a:ext uri="{FF2B5EF4-FFF2-40B4-BE49-F238E27FC236}">
                <a16:creationId xmlns:a16="http://schemas.microsoft.com/office/drawing/2014/main" id="{C192AF37-EDE4-46BC-92AD-F473B8484ACB}"/>
              </a:ext>
            </a:extLst>
          </p:cNvPr>
          <p:cNvSpPr/>
          <p:nvPr/>
        </p:nvSpPr>
        <p:spPr>
          <a:xfrm>
            <a:off x="9758274" y="5140669"/>
            <a:ext cx="1940873" cy="451789"/>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2">
                    <a:lumMod val="50000"/>
                  </a:schemeClr>
                </a:solidFill>
              </a:rPr>
              <a:t>100 mg each day</a:t>
            </a:r>
          </a:p>
        </p:txBody>
      </p:sp>
      <p:cxnSp>
        <p:nvCxnSpPr>
          <p:cNvPr id="20" name="Straight Arrow Connector 19">
            <a:extLst>
              <a:ext uri="{FF2B5EF4-FFF2-40B4-BE49-F238E27FC236}">
                <a16:creationId xmlns:a16="http://schemas.microsoft.com/office/drawing/2014/main" id="{4D6EE3CD-F9E9-4431-BDD5-32609A111B11}"/>
              </a:ext>
            </a:extLst>
          </p:cNvPr>
          <p:cNvCxnSpPr>
            <a:stCxn id="26" idx="2"/>
            <a:endCxn id="29" idx="0"/>
          </p:cNvCxnSpPr>
          <p:nvPr/>
        </p:nvCxnSpPr>
        <p:spPr>
          <a:xfrm flipH="1">
            <a:off x="6095999" y="2550664"/>
            <a:ext cx="1" cy="4361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25B63129-9214-428A-9D5D-92F021DCE55D}"/>
              </a:ext>
            </a:extLst>
          </p:cNvPr>
          <p:cNvCxnSpPr>
            <a:stCxn id="29" idx="1"/>
            <a:endCxn id="30" idx="3"/>
          </p:cNvCxnSpPr>
          <p:nvPr/>
        </p:nvCxnSpPr>
        <p:spPr>
          <a:xfrm flipH="1">
            <a:off x="2863121" y="3367023"/>
            <a:ext cx="906553" cy="0"/>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2" name="Straight Arrow Connector 41">
            <a:extLst>
              <a:ext uri="{FF2B5EF4-FFF2-40B4-BE49-F238E27FC236}">
                <a16:creationId xmlns:a16="http://schemas.microsoft.com/office/drawing/2014/main" id="{1FEB6261-A934-40A6-84E6-447458F12F6D}"/>
              </a:ext>
            </a:extLst>
          </p:cNvPr>
          <p:cNvCxnSpPr>
            <a:stCxn id="29" idx="3"/>
            <a:endCxn id="31" idx="1"/>
          </p:cNvCxnSpPr>
          <p:nvPr/>
        </p:nvCxnSpPr>
        <p:spPr>
          <a:xfrm>
            <a:off x="8422323" y="3367023"/>
            <a:ext cx="906556"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9" name="Straight Arrow Connector 48">
            <a:extLst>
              <a:ext uri="{FF2B5EF4-FFF2-40B4-BE49-F238E27FC236}">
                <a16:creationId xmlns:a16="http://schemas.microsoft.com/office/drawing/2014/main" id="{6B7DE433-56E6-4413-AA61-696FF0FE629F}"/>
              </a:ext>
            </a:extLst>
          </p:cNvPr>
          <p:cNvCxnSpPr>
            <a:stCxn id="30" idx="2"/>
          </p:cNvCxnSpPr>
          <p:nvPr/>
        </p:nvCxnSpPr>
        <p:spPr>
          <a:xfrm>
            <a:off x="2073239" y="3747212"/>
            <a:ext cx="10394" cy="59993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50" name="Straight Arrow Connector 49">
            <a:extLst>
              <a:ext uri="{FF2B5EF4-FFF2-40B4-BE49-F238E27FC236}">
                <a16:creationId xmlns:a16="http://schemas.microsoft.com/office/drawing/2014/main" id="{A8F113E1-2E4D-476F-B8FC-826294A28F19}"/>
              </a:ext>
            </a:extLst>
          </p:cNvPr>
          <p:cNvCxnSpPr/>
          <p:nvPr/>
        </p:nvCxnSpPr>
        <p:spPr>
          <a:xfrm>
            <a:off x="10138348" y="3747212"/>
            <a:ext cx="10394" cy="599936"/>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56" name="Rectangle: Rounded Corners 55">
            <a:extLst>
              <a:ext uri="{FF2B5EF4-FFF2-40B4-BE49-F238E27FC236}">
                <a16:creationId xmlns:a16="http://schemas.microsoft.com/office/drawing/2014/main" id="{36688E33-B86E-41AD-988B-C0A7714BA6AF}"/>
              </a:ext>
            </a:extLst>
          </p:cNvPr>
          <p:cNvSpPr/>
          <p:nvPr/>
        </p:nvSpPr>
        <p:spPr>
          <a:xfrm>
            <a:off x="8949528" y="5695469"/>
            <a:ext cx="2338466" cy="259101"/>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5-day treatment</a:t>
            </a:r>
            <a:endParaRPr lang="en-US" dirty="0"/>
          </a:p>
        </p:txBody>
      </p:sp>
      <p:pic>
        <p:nvPicPr>
          <p:cNvPr id="44" name="Picture 43">
            <a:extLst>
              <a:ext uri="{FF2B5EF4-FFF2-40B4-BE49-F238E27FC236}">
                <a16:creationId xmlns:a16="http://schemas.microsoft.com/office/drawing/2014/main" id="{D6DBA9E5-3F3D-4C60-8172-13AB468CF64F}"/>
              </a:ext>
            </a:extLst>
          </p:cNvPr>
          <p:cNvPicPr>
            <a:picLocks noChangeAspect="1"/>
          </p:cNvPicPr>
          <p:nvPr/>
        </p:nvPicPr>
        <p:blipFill>
          <a:blip r:embed="rId3"/>
          <a:stretch>
            <a:fillRect/>
          </a:stretch>
        </p:blipFill>
        <p:spPr>
          <a:xfrm>
            <a:off x="11207159" y="4581764"/>
            <a:ext cx="222222" cy="449439"/>
          </a:xfrm>
          <a:prstGeom prst="rect">
            <a:avLst/>
          </a:prstGeom>
        </p:spPr>
      </p:pic>
      <p:pic>
        <p:nvPicPr>
          <p:cNvPr id="45" name="Picture 44">
            <a:extLst>
              <a:ext uri="{FF2B5EF4-FFF2-40B4-BE49-F238E27FC236}">
                <a16:creationId xmlns:a16="http://schemas.microsoft.com/office/drawing/2014/main" id="{81816573-4E57-4E89-B120-EEF719D4176E}"/>
              </a:ext>
            </a:extLst>
          </p:cNvPr>
          <p:cNvPicPr>
            <a:picLocks noChangeAspect="1"/>
          </p:cNvPicPr>
          <p:nvPr/>
        </p:nvPicPr>
        <p:blipFill>
          <a:blip r:embed="rId3"/>
          <a:stretch>
            <a:fillRect/>
          </a:stretch>
        </p:blipFill>
        <p:spPr>
          <a:xfrm>
            <a:off x="11462833" y="4575146"/>
            <a:ext cx="222222" cy="449439"/>
          </a:xfrm>
          <a:prstGeom prst="rect">
            <a:avLst/>
          </a:prstGeom>
        </p:spPr>
      </p:pic>
      <p:pic>
        <p:nvPicPr>
          <p:cNvPr id="46" name="Picture 45">
            <a:extLst>
              <a:ext uri="{FF2B5EF4-FFF2-40B4-BE49-F238E27FC236}">
                <a16:creationId xmlns:a16="http://schemas.microsoft.com/office/drawing/2014/main" id="{99B6548F-63C8-480D-8C20-C3C3CE6CB8EB}"/>
              </a:ext>
            </a:extLst>
          </p:cNvPr>
          <p:cNvPicPr>
            <a:picLocks noChangeAspect="1"/>
          </p:cNvPicPr>
          <p:nvPr/>
        </p:nvPicPr>
        <p:blipFill>
          <a:blip r:embed="rId3"/>
          <a:stretch>
            <a:fillRect/>
          </a:stretch>
        </p:blipFill>
        <p:spPr>
          <a:xfrm>
            <a:off x="11462833" y="5146921"/>
            <a:ext cx="222222" cy="449439"/>
          </a:xfrm>
          <a:prstGeom prst="rect">
            <a:avLst/>
          </a:prstGeom>
        </p:spPr>
      </p:pic>
      <p:sp>
        <p:nvSpPr>
          <p:cNvPr id="47" name="Rectangle 46">
            <a:extLst>
              <a:ext uri="{FF2B5EF4-FFF2-40B4-BE49-F238E27FC236}">
                <a16:creationId xmlns:a16="http://schemas.microsoft.com/office/drawing/2014/main" id="{0BE8E999-9707-40E9-BA7E-3BC390B260D0}"/>
              </a:ext>
            </a:extLst>
          </p:cNvPr>
          <p:cNvSpPr/>
          <p:nvPr/>
        </p:nvSpPr>
        <p:spPr>
          <a:xfrm>
            <a:off x="99095" y="6535974"/>
            <a:ext cx="2909771" cy="261610"/>
          </a:xfrm>
          <a:prstGeom prst="rect">
            <a:avLst/>
          </a:prstGeom>
        </p:spPr>
        <p:txBody>
          <a:bodyPr wrap="none">
            <a:spAutoFit/>
          </a:bodyPr>
          <a:lstStyle/>
          <a:p>
            <a:r>
              <a:rPr lang="en-US" sz="1100" i="1" dirty="0"/>
              <a:t>https://www.fda.gov/media/137566/download</a:t>
            </a:r>
          </a:p>
        </p:txBody>
      </p:sp>
      <p:sp>
        <p:nvSpPr>
          <p:cNvPr id="48" name="Rectangle: Rounded Corners 47">
            <a:extLst>
              <a:ext uri="{FF2B5EF4-FFF2-40B4-BE49-F238E27FC236}">
                <a16:creationId xmlns:a16="http://schemas.microsoft.com/office/drawing/2014/main" id="{F1563C67-618B-43DA-B5F4-11D1CC133890}"/>
              </a:ext>
            </a:extLst>
          </p:cNvPr>
          <p:cNvSpPr/>
          <p:nvPr/>
        </p:nvSpPr>
        <p:spPr>
          <a:xfrm>
            <a:off x="796323" y="6074741"/>
            <a:ext cx="2338466" cy="25910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Total Vials = 11</a:t>
            </a:r>
            <a:endParaRPr lang="en-US" dirty="0"/>
          </a:p>
        </p:txBody>
      </p:sp>
      <p:sp>
        <p:nvSpPr>
          <p:cNvPr id="51" name="Rectangle: Rounded Corners 50">
            <a:extLst>
              <a:ext uri="{FF2B5EF4-FFF2-40B4-BE49-F238E27FC236}">
                <a16:creationId xmlns:a16="http://schemas.microsoft.com/office/drawing/2014/main" id="{B00D8280-70B5-4C9C-9FAC-25BFFD0A5308}"/>
              </a:ext>
            </a:extLst>
          </p:cNvPr>
          <p:cNvSpPr/>
          <p:nvPr/>
        </p:nvSpPr>
        <p:spPr>
          <a:xfrm>
            <a:off x="8949528" y="6074741"/>
            <a:ext cx="2338466" cy="259101"/>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Total Vials = 6</a:t>
            </a:r>
            <a:endParaRPr lang="en-US" dirty="0"/>
          </a:p>
        </p:txBody>
      </p:sp>
      <p:pic>
        <p:nvPicPr>
          <p:cNvPr id="28" name="Picture 27">
            <a:extLst>
              <a:ext uri="{FF2B5EF4-FFF2-40B4-BE49-F238E27FC236}">
                <a16:creationId xmlns:a16="http://schemas.microsoft.com/office/drawing/2014/main" id="{C60FC154-F31F-43C6-A19E-786EF34479B8}"/>
              </a:ext>
            </a:extLst>
          </p:cNvPr>
          <p:cNvPicPr>
            <a:picLocks noChangeAspect="1"/>
          </p:cNvPicPr>
          <p:nvPr/>
        </p:nvPicPr>
        <p:blipFill>
          <a:blip r:embed="rId3"/>
          <a:stretch>
            <a:fillRect/>
          </a:stretch>
        </p:blipFill>
        <p:spPr>
          <a:xfrm>
            <a:off x="2912567" y="4557568"/>
            <a:ext cx="222222" cy="449439"/>
          </a:xfrm>
          <a:prstGeom prst="rect">
            <a:avLst/>
          </a:prstGeom>
        </p:spPr>
      </p:pic>
      <p:pic>
        <p:nvPicPr>
          <p:cNvPr id="41" name="Picture 40">
            <a:extLst>
              <a:ext uri="{FF2B5EF4-FFF2-40B4-BE49-F238E27FC236}">
                <a16:creationId xmlns:a16="http://schemas.microsoft.com/office/drawing/2014/main" id="{78FAAAF3-CF92-4FF5-B9F7-76D9B8855A7F}"/>
              </a:ext>
            </a:extLst>
          </p:cNvPr>
          <p:cNvPicPr>
            <a:picLocks noChangeAspect="1"/>
          </p:cNvPicPr>
          <p:nvPr/>
        </p:nvPicPr>
        <p:blipFill>
          <a:blip r:embed="rId3"/>
          <a:stretch>
            <a:fillRect/>
          </a:stretch>
        </p:blipFill>
        <p:spPr>
          <a:xfrm>
            <a:off x="3168241" y="4550950"/>
            <a:ext cx="222222" cy="449439"/>
          </a:xfrm>
          <a:prstGeom prst="rect">
            <a:avLst/>
          </a:prstGeom>
        </p:spPr>
      </p:pic>
      <p:pic>
        <p:nvPicPr>
          <p:cNvPr id="43" name="Picture 42">
            <a:extLst>
              <a:ext uri="{FF2B5EF4-FFF2-40B4-BE49-F238E27FC236}">
                <a16:creationId xmlns:a16="http://schemas.microsoft.com/office/drawing/2014/main" id="{30F31571-BDFF-4CF7-8C91-F748265E548B}"/>
              </a:ext>
            </a:extLst>
          </p:cNvPr>
          <p:cNvPicPr>
            <a:picLocks noChangeAspect="1"/>
          </p:cNvPicPr>
          <p:nvPr/>
        </p:nvPicPr>
        <p:blipFill>
          <a:blip r:embed="rId3"/>
          <a:stretch>
            <a:fillRect/>
          </a:stretch>
        </p:blipFill>
        <p:spPr>
          <a:xfrm>
            <a:off x="3485620" y="5160989"/>
            <a:ext cx="222222" cy="449439"/>
          </a:xfrm>
          <a:prstGeom prst="rect">
            <a:avLst/>
          </a:prstGeom>
        </p:spPr>
      </p:pic>
    </p:spTree>
    <p:extLst>
      <p:ext uri="{BB962C8B-B14F-4D97-AF65-F5344CB8AC3E}">
        <p14:creationId xmlns:p14="http://schemas.microsoft.com/office/powerpoint/2010/main" val="3810181146"/>
      </p:ext>
    </p:extLst>
  </p:cSld>
  <p:clrMapOvr>
    <a:masterClrMapping/>
  </p:clrMapOvr>
  <mc:AlternateContent xmlns:mc="http://schemas.openxmlformats.org/markup-compatibility/2006" xmlns:p14="http://schemas.microsoft.com/office/powerpoint/2010/main">
    <mc:Choice Requires="p14">
      <p:transition spd="slow" p14:dur="2000" advTm="7641"/>
    </mc:Choice>
    <mc:Fallback xmlns="">
      <p:transition spd="slow" advTm="7641"/>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3B03BA8D-966A-4745-9E7D-F274E51E9C6D}"/>
              </a:ext>
            </a:extLst>
          </p:cNvPr>
          <p:cNvSpPr/>
          <p:nvPr/>
        </p:nvSpPr>
        <p:spPr>
          <a:xfrm>
            <a:off x="5229726" y="2419872"/>
            <a:ext cx="6721642" cy="7603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DEC3E97-61FB-4876-BD25-5E1C890A67CD}"/>
              </a:ext>
            </a:extLst>
          </p:cNvPr>
          <p:cNvSpPr/>
          <p:nvPr/>
        </p:nvSpPr>
        <p:spPr>
          <a:xfrm>
            <a:off x="1331495" y="2165684"/>
            <a:ext cx="3898231" cy="12633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4A9DF2E-E29A-4F23-A3B3-5DD639AD9D22}"/>
              </a:ext>
            </a:extLst>
          </p:cNvPr>
          <p:cNvSpPr txBox="1"/>
          <p:nvPr/>
        </p:nvSpPr>
        <p:spPr>
          <a:xfrm>
            <a:off x="1331495" y="3581622"/>
            <a:ext cx="9950548" cy="2369880"/>
          </a:xfrm>
          <a:prstGeom prst="rect">
            <a:avLst/>
          </a:prstGeom>
          <a:noFill/>
        </p:spPr>
        <p:txBody>
          <a:bodyPr wrap="square" rtlCol="0">
            <a:spAutoFit/>
          </a:bodyPr>
          <a:lstStyle/>
          <a:p>
            <a:endParaRPr lang="en-IN" sz="2800" dirty="0">
              <a:latin typeface="Arial" panose="020B0604020202020204" pitchFamily="34" charset="0"/>
              <a:ea typeface="STXihei" panose="020B0503020204020204" pitchFamily="2" charset="-122"/>
              <a:cs typeface="Arial" panose="020B0604020202020204" pitchFamily="34" charset="0"/>
            </a:endParaRPr>
          </a:p>
          <a:p>
            <a:pPr marL="457200" indent="-45720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It permits the emergency use of the unapproved product remdesivir</a:t>
            </a:r>
          </a:p>
          <a:p>
            <a:pPr marL="457200" indent="-457200">
              <a:buFont typeface="Arial" panose="020B0604020202020204" pitchFamily="34" charset="0"/>
              <a:buChar char="•"/>
            </a:pPr>
            <a:r>
              <a:rPr lang="en-US" sz="2400" dirty="0">
                <a:solidFill>
                  <a:schemeClr val="tx1">
                    <a:lumMod val="65000"/>
                    <a:lumOff val="35000"/>
                  </a:schemeClr>
                </a:solidFill>
                <a:latin typeface="Arial" panose="020B0604020202020204" pitchFamily="34" charset="0"/>
                <a:cs typeface="Arial" panose="020B0604020202020204" pitchFamily="34" charset="0"/>
              </a:rPr>
              <a:t>Treatment of suspected or laboratory confirmed coronavirus disease 2019 (COVID-19) in adults and children hospitalized with severe disease. </a:t>
            </a:r>
            <a:endParaRPr lang="en-IN" sz="2400" dirty="0">
              <a:solidFill>
                <a:schemeClr val="tx1">
                  <a:lumMod val="65000"/>
                  <a:lumOff val="35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D8D6D04F-E1C3-4C72-92F1-FEB46454C2FD}"/>
              </a:ext>
            </a:extLst>
          </p:cNvPr>
          <p:cNvSpPr/>
          <p:nvPr/>
        </p:nvSpPr>
        <p:spPr>
          <a:xfrm>
            <a:off x="449672" y="687195"/>
            <a:ext cx="11296810" cy="646331"/>
          </a:xfrm>
          <a:prstGeom prst="rect">
            <a:avLst/>
          </a:prstGeom>
        </p:spPr>
        <p:txBody>
          <a:bodyPr wrap="none">
            <a:spAutoFit/>
          </a:bodyPr>
          <a:lstStyle/>
          <a:p>
            <a:pPr algn="ctr"/>
            <a:r>
              <a:rPr lang="en-US" sz="3600" dirty="0">
                <a:solidFill>
                  <a:srgbClr val="7030A0"/>
                </a:solidFill>
                <a:latin typeface="Arial Black" panose="020B0A04020102020204" pitchFamily="34" charset="0"/>
                <a:cs typeface="Aldhabi" panose="01000000000000000000" pitchFamily="2" charset="-78"/>
              </a:rPr>
              <a:t>Emergency Use Authorization of Remdesivir</a:t>
            </a:r>
            <a:endParaRPr lang="en-IN" sz="3600" dirty="0">
              <a:solidFill>
                <a:srgbClr val="7030A0"/>
              </a:solidFill>
              <a:latin typeface="Arial Black" panose="020B0A04020102020204" pitchFamily="34" charset="0"/>
              <a:cs typeface="Aldhabi" panose="01000000000000000000" pitchFamily="2" charset="-78"/>
            </a:endParaRPr>
          </a:p>
        </p:txBody>
      </p:sp>
      <p:pic>
        <p:nvPicPr>
          <p:cNvPr id="7" name="Picture 6">
            <a:extLst>
              <a:ext uri="{FF2B5EF4-FFF2-40B4-BE49-F238E27FC236}">
                <a16:creationId xmlns:a16="http://schemas.microsoft.com/office/drawing/2014/main" id="{EE6A702A-4079-48A8-B834-13918BD1491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548594" y="2489755"/>
            <a:ext cx="3525390" cy="760378"/>
          </a:xfrm>
          <a:prstGeom prst="rect">
            <a:avLst/>
          </a:prstGeom>
        </p:spPr>
      </p:pic>
      <p:sp>
        <p:nvSpPr>
          <p:cNvPr id="11" name="Rectangle 10">
            <a:extLst>
              <a:ext uri="{FF2B5EF4-FFF2-40B4-BE49-F238E27FC236}">
                <a16:creationId xmlns:a16="http://schemas.microsoft.com/office/drawing/2014/main" id="{8B374830-0F09-432F-9B5C-06A8B7A0FCE5}"/>
              </a:ext>
            </a:extLst>
          </p:cNvPr>
          <p:cNvSpPr/>
          <p:nvPr/>
        </p:nvSpPr>
        <p:spPr>
          <a:xfrm>
            <a:off x="5073983" y="2637082"/>
            <a:ext cx="6721641" cy="323165"/>
          </a:xfrm>
          <a:prstGeom prst="rect">
            <a:avLst/>
          </a:prstGeom>
        </p:spPr>
        <p:txBody>
          <a:bodyPr wrap="square">
            <a:spAutoFit/>
          </a:bodyPr>
          <a:lstStyle/>
          <a:p>
            <a:pPr lvl="0" algn="r"/>
            <a:r>
              <a:rPr lang="en-IN" sz="1500" dirty="0">
                <a:solidFill>
                  <a:schemeClr val="bg1">
                    <a:lumMod val="50000"/>
                  </a:schemeClr>
                </a:solidFill>
                <a:latin typeface="Arial Black" panose="020B0A04020102020204" pitchFamily="34" charset="0"/>
                <a:cs typeface="Aldhabi" panose="01000000000000000000" pitchFamily="2" charset="-78"/>
              </a:rPr>
              <a:t>EUA: EMERGENCY USE AUTHORIZATION OF REMDESIVIR</a:t>
            </a:r>
            <a:endParaRPr lang="en-US" sz="1500" dirty="0"/>
          </a:p>
        </p:txBody>
      </p:sp>
      <p:sp>
        <p:nvSpPr>
          <p:cNvPr id="5" name="Rectangle 4">
            <a:extLst>
              <a:ext uri="{FF2B5EF4-FFF2-40B4-BE49-F238E27FC236}">
                <a16:creationId xmlns:a16="http://schemas.microsoft.com/office/drawing/2014/main" id="{7FAA50ED-6D59-4082-9C84-53D3ED5404CD}"/>
              </a:ext>
            </a:extLst>
          </p:cNvPr>
          <p:cNvSpPr/>
          <p:nvPr/>
        </p:nvSpPr>
        <p:spPr>
          <a:xfrm>
            <a:off x="99095" y="6535974"/>
            <a:ext cx="2909771" cy="261610"/>
          </a:xfrm>
          <a:prstGeom prst="rect">
            <a:avLst/>
          </a:prstGeom>
        </p:spPr>
        <p:txBody>
          <a:bodyPr wrap="none">
            <a:spAutoFit/>
          </a:bodyPr>
          <a:lstStyle/>
          <a:p>
            <a:r>
              <a:rPr lang="en-US" sz="1100" i="1" dirty="0"/>
              <a:t>https://www.fda.gov/media/137566/download</a:t>
            </a:r>
          </a:p>
        </p:txBody>
      </p:sp>
    </p:spTree>
    <p:extLst>
      <p:ext uri="{BB962C8B-B14F-4D97-AF65-F5344CB8AC3E}">
        <p14:creationId xmlns:p14="http://schemas.microsoft.com/office/powerpoint/2010/main" val="1282643078"/>
      </p:ext>
    </p:extLst>
  </p:cSld>
  <p:clrMapOvr>
    <a:masterClrMapping/>
  </p:clrMapOvr>
  <mc:AlternateContent xmlns:mc="http://schemas.openxmlformats.org/markup-compatibility/2006" xmlns:p14="http://schemas.microsoft.com/office/powerpoint/2010/main">
    <mc:Choice Requires="p14">
      <p:transition spd="slow" p14:dur="2000" advTm="12774"/>
    </mc:Choice>
    <mc:Fallback xmlns="">
      <p:transition spd="slow" advTm="1277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5864C44F-E2B1-4F16-8844-38FABD600FEB}"/>
              </a:ext>
            </a:extLst>
          </p:cNvPr>
          <p:cNvPicPr>
            <a:picLocks noChangeAspect="1"/>
          </p:cNvPicPr>
          <p:nvPr/>
        </p:nvPicPr>
        <p:blipFill>
          <a:blip r:embed="rId3"/>
          <a:stretch>
            <a:fillRect/>
          </a:stretch>
        </p:blipFill>
        <p:spPr>
          <a:xfrm>
            <a:off x="10347982" y="2954992"/>
            <a:ext cx="1776256" cy="1789462"/>
          </a:xfrm>
          <a:prstGeom prst="rect">
            <a:avLst/>
          </a:prstGeom>
        </p:spPr>
      </p:pic>
      <p:pic>
        <p:nvPicPr>
          <p:cNvPr id="23" name="Picture 22">
            <a:extLst>
              <a:ext uri="{FF2B5EF4-FFF2-40B4-BE49-F238E27FC236}">
                <a16:creationId xmlns:a16="http://schemas.microsoft.com/office/drawing/2014/main" id="{93551376-E603-4165-8C7B-62B268C2A58D}"/>
              </a:ext>
            </a:extLst>
          </p:cNvPr>
          <p:cNvPicPr>
            <a:picLocks noChangeAspect="1"/>
          </p:cNvPicPr>
          <p:nvPr/>
        </p:nvPicPr>
        <p:blipFill>
          <a:blip r:embed="rId3"/>
          <a:stretch>
            <a:fillRect/>
          </a:stretch>
        </p:blipFill>
        <p:spPr>
          <a:xfrm>
            <a:off x="8149528" y="2749491"/>
            <a:ext cx="2562225" cy="2581275"/>
          </a:xfrm>
          <a:prstGeom prst="rect">
            <a:avLst/>
          </a:prstGeom>
        </p:spPr>
      </p:pic>
      <p:pic>
        <p:nvPicPr>
          <p:cNvPr id="4" name="Picture 3">
            <a:extLst>
              <a:ext uri="{FF2B5EF4-FFF2-40B4-BE49-F238E27FC236}">
                <a16:creationId xmlns:a16="http://schemas.microsoft.com/office/drawing/2014/main" id="{76F80FA8-02BC-4A23-814E-26F7B3F2B309}"/>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504664" y="2599862"/>
            <a:ext cx="1248825" cy="1248825"/>
          </a:xfrm>
          <a:prstGeom prst="rect">
            <a:avLst/>
          </a:prstGeom>
        </p:spPr>
      </p:pic>
      <p:sp>
        <p:nvSpPr>
          <p:cNvPr id="7" name="Rectangle 6">
            <a:extLst>
              <a:ext uri="{FF2B5EF4-FFF2-40B4-BE49-F238E27FC236}">
                <a16:creationId xmlns:a16="http://schemas.microsoft.com/office/drawing/2014/main" id="{D719DE22-CC16-43B5-B9F6-62D17CCA9275}"/>
              </a:ext>
            </a:extLst>
          </p:cNvPr>
          <p:cNvSpPr/>
          <p:nvPr/>
        </p:nvSpPr>
        <p:spPr>
          <a:xfrm>
            <a:off x="3103800" y="687195"/>
            <a:ext cx="5988562" cy="646331"/>
          </a:xfrm>
          <a:prstGeom prst="rect">
            <a:avLst/>
          </a:prstGeom>
        </p:spPr>
        <p:txBody>
          <a:bodyPr wrap="none">
            <a:spAutoFit/>
          </a:bodyPr>
          <a:lstStyle/>
          <a:p>
            <a:pPr algn="ctr"/>
            <a:r>
              <a:rPr lang="en-IN" sz="3600" dirty="0">
                <a:solidFill>
                  <a:srgbClr val="7030A0"/>
                </a:solidFill>
                <a:latin typeface="Arial Black" panose="020B0A04020102020204" pitchFamily="34" charset="0"/>
                <a:cs typeface="Aldhabi" panose="01000000000000000000" pitchFamily="2" charset="-78"/>
              </a:rPr>
              <a:t>Adult dose preparation</a:t>
            </a:r>
          </a:p>
        </p:txBody>
      </p:sp>
      <p:sp>
        <p:nvSpPr>
          <p:cNvPr id="3" name="Rectangle 2">
            <a:extLst>
              <a:ext uri="{FF2B5EF4-FFF2-40B4-BE49-F238E27FC236}">
                <a16:creationId xmlns:a16="http://schemas.microsoft.com/office/drawing/2014/main" id="{BA2B6FB4-B581-4127-B0AA-21A5ED3C174D}"/>
              </a:ext>
            </a:extLst>
          </p:cNvPr>
          <p:cNvSpPr/>
          <p:nvPr/>
        </p:nvSpPr>
        <p:spPr>
          <a:xfrm>
            <a:off x="348127" y="5088634"/>
            <a:ext cx="1492716" cy="1200329"/>
          </a:xfrm>
          <a:prstGeom prst="rect">
            <a:avLst/>
          </a:prstGeom>
        </p:spPr>
        <p:txBody>
          <a:bodyPr wrap="none">
            <a:spAutoFit/>
          </a:bodyPr>
          <a:lstStyle/>
          <a:p>
            <a:pPr algn="ctr"/>
            <a:r>
              <a:rPr lang="en-US" b="1" dirty="0" err="1">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rPr>
              <a:t>Remdesivir</a:t>
            </a:r>
            <a:r>
              <a:rPr lang="en-US" b="1"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rPr>
              <a:t> </a:t>
            </a:r>
          </a:p>
          <a:p>
            <a:pPr algn="ctr"/>
            <a:r>
              <a:rPr lang="en-US" b="1"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rPr>
              <a:t>100 mg</a:t>
            </a:r>
          </a:p>
          <a:p>
            <a:pPr algn="ctr"/>
            <a:r>
              <a:rPr lang="en-US" b="1"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rPr>
              <a:t>Lyophilized</a:t>
            </a:r>
          </a:p>
          <a:p>
            <a:pPr algn="ctr"/>
            <a:r>
              <a:rPr lang="en-US" b="1"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rPr>
              <a:t> Powder </a:t>
            </a:r>
          </a:p>
        </p:txBody>
      </p:sp>
      <p:pic>
        <p:nvPicPr>
          <p:cNvPr id="2" name="Picture 1">
            <a:extLst>
              <a:ext uri="{FF2B5EF4-FFF2-40B4-BE49-F238E27FC236}">
                <a16:creationId xmlns:a16="http://schemas.microsoft.com/office/drawing/2014/main" id="{88687898-175D-41B5-B28D-7ECDA4591D15}"/>
              </a:ext>
            </a:extLst>
          </p:cNvPr>
          <p:cNvPicPr>
            <a:picLocks noChangeAspect="1"/>
          </p:cNvPicPr>
          <p:nvPr/>
        </p:nvPicPr>
        <p:blipFill>
          <a:blip r:embed="rId6"/>
          <a:stretch>
            <a:fillRect/>
          </a:stretch>
        </p:blipFill>
        <p:spPr>
          <a:xfrm>
            <a:off x="427735" y="3145534"/>
            <a:ext cx="1333500" cy="1943100"/>
          </a:xfrm>
          <a:prstGeom prst="rect">
            <a:avLst/>
          </a:prstGeom>
        </p:spPr>
      </p:pic>
      <p:sp>
        <p:nvSpPr>
          <p:cNvPr id="5" name="Rectangle 4">
            <a:extLst>
              <a:ext uri="{FF2B5EF4-FFF2-40B4-BE49-F238E27FC236}">
                <a16:creationId xmlns:a16="http://schemas.microsoft.com/office/drawing/2014/main" id="{BAE1689A-CC84-49AF-AA4B-441405711BD2}"/>
              </a:ext>
            </a:extLst>
          </p:cNvPr>
          <p:cNvSpPr/>
          <p:nvPr/>
        </p:nvSpPr>
        <p:spPr>
          <a:xfrm>
            <a:off x="2304082" y="4983853"/>
            <a:ext cx="2097437" cy="1477328"/>
          </a:xfrm>
          <a:prstGeom prst="rect">
            <a:avLst/>
          </a:prstGeom>
        </p:spPr>
        <p:txBody>
          <a:bodyPr wrap="square">
            <a:spAutoFit/>
          </a:bodyPr>
          <a:lstStyle/>
          <a:p>
            <a:pPr algn="ctr"/>
            <a:endParaRPr lang="en-US" b="1"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endParaRPr>
          </a:p>
          <a:p>
            <a:pPr algn="ctr"/>
            <a:r>
              <a:rPr lang="en-US" b="1"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rPr>
              <a:t>Reconstitute with 19 ml sterile water for injection</a:t>
            </a:r>
          </a:p>
        </p:txBody>
      </p:sp>
      <p:sp>
        <p:nvSpPr>
          <p:cNvPr id="8" name="Oval 7">
            <a:extLst>
              <a:ext uri="{FF2B5EF4-FFF2-40B4-BE49-F238E27FC236}">
                <a16:creationId xmlns:a16="http://schemas.microsoft.com/office/drawing/2014/main" id="{672B0909-6013-4623-9E7B-593A12C717FA}"/>
              </a:ext>
            </a:extLst>
          </p:cNvPr>
          <p:cNvSpPr/>
          <p:nvPr/>
        </p:nvSpPr>
        <p:spPr>
          <a:xfrm>
            <a:off x="694112" y="2139439"/>
            <a:ext cx="800746" cy="780568"/>
          </a:xfrm>
          <a:prstGeom prst="ellipse">
            <a:avLst/>
          </a:prstGeom>
          <a:solidFill>
            <a:srgbClr val="F268F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t>1</a:t>
            </a:r>
            <a:endParaRPr lang="en-US" b="1" dirty="0"/>
          </a:p>
        </p:txBody>
      </p:sp>
      <p:sp>
        <p:nvSpPr>
          <p:cNvPr id="10" name="Oval 9">
            <a:extLst>
              <a:ext uri="{FF2B5EF4-FFF2-40B4-BE49-F238E27FC236}">
                <a16:creationId xmlns:a16="http://schemas.microsoft.com/office/drawing/2014/main" id="{764F73F3-1841-42D1-8AEE-8E2E666DAEE8}"/>
              </a:ext>
            </a:extLst>
          </p:cNvPr>
          <p:cNvSpPr/>
          <p:nvPr/>
        </p:nvSpPr>
        <p:spPr>
          <a:xfrm>
            <a:off x="3006845" y="2139439"/>
            <a:ext cx="800746" cy="780568"/>
          </a:xfrm>
          <a:prstGeom prst="ellipse">
            <a:avLst/>
          </a:prstGeom>
          <a:solidFill>
            <a:srgbClr val="F268F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t>2</a:t>
            </a:r>
            <a:endParaRPr lang="en-US" b="1" dirty="0"/>
          </a:p>
        </p:txBody>
      </p:sp>
      <p:sp>
        <p:nvSpPr>
          <p:cNvPr id="11" name="Rectangle 10">
            <a:extLst>
              <a:ext uri="{FF2B5EF4-FFF2-40B4-BE49-F238E27FC236}">
                <a16:creationId xmlns:a16="http://schemas.microsoft.com/office/drawing/2014/main" id="{5266AD00-692B-4A73-B057-35624B81F515}"/>
              </a:ext>
            </a:extLst>
          </p:cNvPr>
          <p:cNvSpPr/>
          <p:nvPr/>
        </p:nvSpPr>
        <p:spPr>
          <a:xfrm>
            <a:off x="4864758" y="5342865"/>
            <a:ext cx="2097437" cy="1477328"/>
          </a:xfrm>
          <a:prstGeom prst="rect">
            <a:avLst/>
          </a:prstGeom>
        </p:spPr>
        <p:txBody>
          <a:bodyPr wrap="square">
            <a:spAutoFit/>
          </a:bodyPr>
          <a:lstStyle/>
          <a:p>
            <a:pPr algn="ctr"/>
            <a:r>
              <a:rPr lang="en-US" b="1"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rPr>
              <a:t>Shake the vial for 30 seconds</a:t>
            </a:r>
          </a:p>
          <a:p>
            <a:pPr algn="ctr"/>
            <a:r>
              <a:rPr lang="en-US" b="1"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rPr>
              <a:t>contents of the vial to settle for 2 to 3 minutes</a:t>
            </a:r>
          </a:p>
        </p:txBody>
      </p:sp>
      <p:sp>
        <p:nvSpPr>
          <p:cNvPr id="12" name="Oval 11">
            <a:extLst>
              <a:ext uri="{FF2B5EF4-FFF2-40B4-BE49-F238E27FC236}">
                <a16:creationId xmlns:a16="http://schemas.microsoft.com/office/drawing/2014/main" id="{42D31CC9-F412-4240-B58F-A269B2F56AEB}"/>
              </a:ext>
            </a:extLst>
          </p:cNvPr>
          <p:cNvSpPr/>
          <p:nvPr/>
        </p:nvSpPr>
        <p:spPr>
          <a:xfrm>
            <a:off x="5513103" y="2139439"/>
            <a:ext cx="800746" cy="780568"/>
          </a:xfrm>
          <a:prstGeom prst="ellipse">
            <a:avLst/>
          </a:prstGeom>
          <a:solidFill>
            <a:srgbClr val="F268F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t>3</a:t>
            </a:r>
            <a:endParaRPr lang="en-US" b="1" dirty="0"/>
          </a:p>
        </p:txBody>
      </p:sp>
      <p:pic>
        <p:nvPicPr>
          <p:cNvPr id="13" name="Picture 12">
            <a:extLst>
              <a:ext uri="{FF2B5EF4-FFF2-40B4-BE49-F238E27FC236}">
                <a16:creationId xmlns:a16="http://schemas.microsoft.com/office/drawing/2014/main" id="{C24E4CC6-6B05-46EA-B80E-E21000F86A54}"/>
              </a:ext>
            </a:extLst>
          </p:cNvPr>
          <p:cNvPicPr>
            <a:picLocks noChangeAspect="1"/>
          </p:cNvPicPr>
          <p:nvPr/>
        </p:nvPicPr>
        <p:blipFill>
          <a:blip r:embed="rId6">
            <a:alphaModFix amt="35000"/>
          </a:blip>
          <a:stretch>
            <a:fillRect/>
          </a:stretch>
        </p:blipFill>
        <p:spPr>
          <a:xfrm rot="20720402">
            <a:off x="5246726" y="3145534"/>
            <a:ext cx="1333500" cy="1943100"/>
          </a:xfrm>
          <a:prstGeom prst="rect">
            <a:avLst/>
          </a:prstGeom>
        </p:spPr>
      </p:pic>
      <p:pic>
        <p:nvPicPr>
          <p:cNvPr id="15" name="Picture 14">
            <a:extLst>
              <a:ext uri="{FF2B5EF4-FFF2-40B4-BE49-F238E27FC236}">
                <a16:creationId xmlns:a16="http://schemas.microsoft.com/office/drawing/2014/main" id="{A49E869E-58DC-4EA6-9D81-C131F4861F83}"/>
              </a:ext>
            </a:extLst>
          </p:cNvPr>
          <p:cNvPicPr>
            <a:picLocks noChangeAspect="1"/>
          </p:cNvPicPr>
          <p:nvPr/>
        </p:nvPicPr>
        <p:blipFill>
          <a:blip r:embed="rId6">
            <a:alphaModFix amt="35000"/>
          </a:blip>
          <a:stretch>
            <a:fillRect/>
          </a:stretch>
        </p:blipFill>
        <p:spPr>
          <a:xfrm rot="1322873">
            <a:off x="5429249" y="3216361"/>
            <a:ext cx="1333500" cy="1943100"/>
          </a:xfrm>
          <a:prstGeom prst="rect">
            <a:avLst/>
          </a:prstGeom>
        </p:spPr>
      </p:pic>
      <p:sp>
        <p:nvSpPr>
          <p:cNvPr id="16" name="Oval 15">
            <a:extLst>
              <a:ext uri="{FF2B5EF4-FFF2-40B4-BE49-F238E27FC236}">
                <a16:creationId xmlns:a16="http://schemas.microsoft.com/office/drawing/2014/main" id="{185FCF66-9F81-4693-A140-4FFAEFDF87FB}"/>
              </a:ext>
            </a:extLst>
          </p:cNvPr>
          <p:cNvSpPr/>
          <p:nvPr/>
        </p:nvSpPr>
        <p:spPr>
          <a:xfrm>
            <a:off x="8105456" y="2139439"/>
            <a:ext cx="800746" cy="780568"/>
          </a:xfrm>
          <a:prstGeom prst="ellipse">
            <a:avLst/>
          </a:prstGeom>
          <a:solidFill>
            <a:srgbClr val="F268F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t>4</a:t>
            </a:r>
            <a:endParaRPr lang="en-US" b="1" dirty="0"/>
          </a:p>
        </p:txBody>
      </p:sp>
      <p:sp>
        <p:nvSpPr>
          <p:cNvPr id="17" name="Rectangle 16">
            <a:extLst>
              <a:ext uri="{FF2B5EF4-FFF2-40B4-BE49-F238E27FC236}">
                <a16:creationId xmlns:a16="http://schemas.microsoft.com/office/drawing/2014/main" id="{172CA9DB-F1A0-423C-ADF1-C87073D06EE1}"/>
              </a:ext>
            </a:extLst>
          </p:cNvPr>
          <p:cNvSpPr/>
          <p:nvPr/>
        </p:nvSpPr>
        <p:spPr>
          <a:xfrm>
            <a:off x="7793211" y="4983853"/>
            <a:ext cx="2097437" cy="923330"/>
          </a:xfrm>
          <a:prstGeom prst="rect">
            <a:avLst/>
          </a:prstGeom>
        </p:spPr>
        <p:txBody>
          <a:bodyPr wrap="square">
            <a:spAutoFit/>
          </a:bodyPr>
          <a:lstStyle/>
          <a:p>
            <a:pPr algn="ctr"/>
            <a:endParaRPr lang="en-US" b="1"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endParaRPr>
          </a:p>
          <a:p>
            <a:pPr algn="ctr"/>
            <a:r>
              <a:rPr lang="en-US" b="1"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rPr>
              <a:t>Dilute with 0.9 % saline</a:t>
            </a:r>
          </a:p>
        </p:txBody>
      </p:sp>
      <p:pic>
        <p:nvPicPr>
          <p:cNvPr id="18" name="Picture 17">
            <a:extLst>
              <a:ext uri="{FF2B5EF4-FFF2-40B4-BE49-F238E27FC236}">
                <a16:creationId xmlns:a16="http://schemas.microsoft.com/office/drawing/2014/main" id="{444F652B-7B30-43E1-B3EF-680C4125D6CE}"/>
              </a:ext>
            </a:extLst>
          </p:cNvPr>
          <p:cNvPicPr>
            <a:picLocks noChangeAspect="1"/>
          </p:cNvPicPr>
          <p:nvPr/>
        </p:nvPicPr>
        <p:blipFill rotWithShape="1">
          <a:blip r:embed="rId6"/>
          <a:srcRect r="16681"/>
          <a:stretch/>
        </p:blipFill>
        <p:spPr>
          <a:xfrm>
            <a:off x="2722109" y="3145534"/>
            <a:ext cx="1111060" cy="1943100"/>
          </a:xfrm>
          <a:prstGeom prst="rect">
            <a:avLst/>
          </a:prstGeom>
        </p:spPr>
      </p:pic>
      <p:sp>
        <p:nvSpPr>
          <p:cNvPr id="19" name="Arrow: Curved Left 18">
            <a:extLst>
              <a:ext uri="{FF2B5EF4-FFF2-40B4-BE49-F238E27FC236}">
                <a16:creationId xmlns:a16="http://schemas.microsoft.com/office/drawing/2014/main" id="{434115F2-0C10-4463-9BFE-DE3F8CDBEE10}"/>
              </a:ext>
            </a:extLst>
          </p:cNvPr>
          <p:cNvSpPr/>
          <p:nvPr/>
        </p:nvSpPr>
        <p:spPr>
          <a:xfrm rot="1560311">
            <a:off x="4237892" y="3497709"/>
            <a:ext cx="434904" cy="852855"/>
          </a:xfrm>
          <a:prstGeom prst="curvedLef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9" name="Picture 8">
            <a:extLst>
              <a:ext uri="{FF2B5EF4-FFF2-40B4-BE49-F238E27FC236}">
                <a16:creationId xmlns:a16="http://schemas.microsoft.com/office/drawing/2014/main" id="{4F9C6B2B-EC55-4BA3-89C8-07552E15DB35}"/>
              </a:ext>
            </a:extLst>
          </p:cNvPr>
          <p:cNvPicPr>
            <a:picLocks noChangeAspect="1"/>
          </p:cNvPicPr>
          <p:nvPr/>
        </p:nvPicPr>
        <p:blipFill>
          <a:blip r:embed="rId7"/>
          <a:stretch>
            <a:fillRect/>
          </a:stretch>
        </p:blipFill>
        <p:spPr>
          <a:xfrm>
            <a:off x="7518921" y="3330661"/>
            <a:ext cx="847725" cy="1714500"/>
          </a:xfrm>
          <a:prstGeom prst="rect">
            <a:avLst/>
          </a:prstGeom>
        </p:spPr>
      </p:pic>
      <p:sp>
        <p:nvSpPr>
          <p:cNvPr id="22" name="TextBox 21">
            <a:extLst>
              <a:ext uri="{FF2B5EF4-FFF2-40B4-BE49-F238E27FC236}">
                <a16:creationId xmlns:a16="http://schemas.microsoft.com/office/drawing/2014/main" id="{E81B3B71-8E30-43C6-AFC7-358F21807D62}"/>
              </a:ext>
            </a:extLst>
          </p:cNvPr>
          <p:cNvSpPr txBox="1"/>
          <p:nvPr/>
        </p:nvSpPr>
        <p:spPr>
          <a:xfrm>
            <a:off x="8278600" y="3868125"/>
            <a:ext cx="454458" cy="646331"/>
          </a:xfrm>
          <a:prstGeom prst="rect">
            <a:avLst/>
          </a:prstGeom>
          <a:noFill/>
        </p:spPr>
        <p:txBody>
          <a:bodyPr wrap="square" rtlCol="0">
            <a:spAutoFit/>
          </a:bodyPr>
          <a:lstStyle/>
          <a:p>
            <a:r>
              <a:rPr lang="en-IN" sz="3600" b="1" dirty="0">
                <a:solidFill>
                  <a:schemeClr val="accent1">
                    <a:lumMod val="75000"/>
                  </a:schemeClr>
                </a:solidFill>
              </a:rPr>
              <a:t>+</a:t>
            </a:r>
            <a:endParaRPr lang="en-US" b="1" dirty="0">
              <a:solidFill>
                <a:schemeClr val="accent1">
                  <a:lumMod val="75000"/>
                </a:schemeClr>
              </a:solidFill>
            </a:endParaRPr>
          </a:p>
        </p:txBody>
      </p:sp>
      <p:sp>
        <p:nvSpPr>
          <p:cNvPr id="24" name="Oval 23">
            <a:extLst>
              <a:ext uri="{FF2B5EF4-FFF2-40B4-BE49-F238E27FC236}">
                <a16:creationId xmlns:a16="http://schemas.microsoft.com/office/drawing/2014/main" id="{26B05301-10A8-4589-BEDE-AB22EBE79AD5}"/>
              </a:ext>
            </a:extLst>
          </p:cNvPr>
          <p:cNvSpPr/>
          <p:nvPr/>
        </p:nvSpPr>
        <p:spPr>
          <a:xfrm>
            <a:off x="10835737" y="2139439"/>
            <a:ext cx="800746" cy="780568"/>
          </a:xfrm>
          <a:prstGeom prst="ellipse">
            <a:avLst/>
          </a:prstGeom>
          <a:solidFill>
            <a:srgbClr val="F268F2"/>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b="1" dirty="0"/>
              <a:t>5</a:t>
            </a:r>
            <a:endParaRPr lang="en-US" b="1" dirty="0"/>
          </a:p>
        </p:txBody>
      </p:sp>
      <p:sp>
        <p:nvSpPr>
          <p:cNvPr id="14" name="Rectangle 13">
            <a:extLst>
              <a:ext uri="{FF2B5EF4-FFF2-40B4-BE49-F238E27FC236}">
                <a16:creationId xmlns:a16="http://schemas.microsoft.com/office/drawing/2014/main" id="{82A10C5D-6931-47F3-9717-0D73C4C6D6E7}"/>
              </a:ext>
            </a:extLst>
          </p:cNvPr>
          <p:cNvSpPr/>
          <p:nvPr/>
        </p:nvSpPr>
        <p:spPr>
          <a:xfrm>
            <a:off x="5231567" y="6461181"/>
            <a:ext cx="1465851" cy="396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2C74BA-0247-4BA4-A026-4B4C07284FF8}"/>
              </a:ext>
            </a:extLst>
          </p:cNvPr>
          <p:cNvSpPr/>
          <p:nvPr/>
        </p:nvSpPr>
        <p:spPr>
          <a:xfrm>
            <a:off x="99095" y="6535974"/>
            <a:ext cx="2909771" cy="261610"/>
          </a:xfrm>
          <a:prstGeom prst="rect">
            <a:avLst/>
          </a:prstGeom>
        </p:spPr>
        <p:txBody>
          <a:bodyPr wrap="none">
            <a:spAutoFit/>
          </a:bodyPr>
          <a:lstStyle/>
          <a:p>
            <a:r>
              <a:rPr lang="en-US" sz="1100" i="1" dirty="0"/>
              <a:t>https://www.fda.gov/media/137566/download</a:t>
            </a:r>
          </a:p>
        </p:txBody>
      </p:sp>
      <p:sp>
        <p:nvSpPr>
          <p:cNvPr id="26" name="Rectangle 25">
            <a:extLst>
              <a:ext uri="{FF2B5EF4-FFF2-40B4-BE49-F238E27FC236}">
                <a16:creationId xmlns:a16="http://schemas.microsoft.com/office/drawing/2014/main" id="{104CC809-BF57-468A-BD20-9B7A16BBDBD9}"/>
              </a:ext>
            </a:extLst>
          </p:cNvPr>
          <p:cNvSpPr/>
          <p:nvPr/>
        </p:nvSpPr>
        <p:spPr>
          <a:xfrm>
            <a:off x="10034413" y="4983853"/>
            <a:ext cx="2097437" cy="646331"/>
          </a:xfrm>
          <a:prstGeom prst="rect">
            <a:avLst/>
          </a:prstGeom>
        </p:spPr>
        <p:txBody>
          <a:bodyPr wrap="square">
            <a:spAutoFit/>
          </a:bodyPr>
          <a:lstStyle/>
          <a:p>
            <a:pPr algn="ctr"/>
            <a:endParaRPr lang="en-US" b="1"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endParaRPr>
          </a:p>
          <a:p>
            <a:pPr algn="ctr"/>
            <a:r>
              <a:rPr lang="en-US" b="1" dirty="0">
                <a:solidFill>
                  <a:schemeClr val="tx1">
                    <a:lumMod val="65000"/>
                    <a:lumOff val="35000"/>
                  </a:schemeClr>
                </a:solidFill>
                <a:latin typeface="Arial" panose="020B0604020202020204" pitchFamily="34" charset="0"/>
                <a:ea typeface="STXihei" panose="020B0503020204020204" pitchFamily="2" charset="-122"/>
                <a:cs typeface="Arial" panose="020B0604020202020204" pitchFamily="34" charset="0"/>
              </a:rPr>
              <a:t>Ready to infuse</a:t>
            </a:r>
          </a:p>
        </p:txBody>
      </p:sp>
    </p:spTree>
    <p:extLst>
      <p:ext uri="{BB962C8B-B14F-4D97-AF65-F5344CB8AC3E}">
        <p14:creationId xmlns:p14="http://schemas.microsoft.com/office/powerpoint/2010/main" val="2411645862"/>
      </p:ext>
    </p:extLst>
  </p:cSld>
  <p:clrMapOvr>
    <a:masterClrMapping/>
  </p:clrMapOvr>
  <mc:AlternateContent xmlns:mc="http://schemas.openxmlformats.org/markup-compatibility/2006" xmlns:p14="http://schemas.microsoft.com/office/powerpoint/2010/main">
    <mc:Choice Requires="p14">
      <p:transition spd="slow" p14:dur="2000" advTm="5773"/>
    </mc:Choice>
    <mc:Fallback xmlns="">
      <p:transition spd="slow" advTm="5773"/>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A97A1F-F460-4C5E-B75F-05BBB1676CEF}"/>
              </a:ext>
            </a:extLst>
          </p:cNvPr>
          <p:cNvPicPr>
            <a:picLocks noChangeAspect="1"/>
          </p:cNvPicPr>
          <p:nvPr/>
        </p:nvPicPr>
        <p:blipFill>
          <a:blip r:embed="rId2"/>
          <a:stretch>
            <a:fillRect/>
          </a:stretch>
        </p:blipFill>
        <p:spPr>
          <a:xfrm>
            <a:off x="1632173" y="1990725"/>
            <a:ext cx="8927654" cy="418008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F5CCDCE3-480E-4BED-B357-385C52385BAA}"/>
              </a:ext>
            </a:extLst>
          </p:cNvPr>
          <p:cNvSpPr/>
          <p:nvPr/>
        </p:nvSpPr>
        <p:spPr>
          <a:xfrm>
            <a:off x="5031122" y="687195"/>
            <a:ext cx="2133918" cy="646331"/>
          </a:xfrm>
          <a:prstGeom prst="rect">
            <a:avLst/>
          </a:prstGeom>
        </p:spPr>
        <p:txBody>
          <a:bodyPr wrap="none">
            <a:spAutoFit/>
          </a:bodyPr>
          <a:lstStyle/>
          <a:p>
            <a:pPr algn="ctr"/>
            <a:r>
              <a:rPr lang="en-IN" sz="3600" dirty="0">
                <a:solidFill>
                  <a:srgbClr val="7030A0"/>
                </a:solidFill>
                <a:latin typeface="Arial Black" panose="020B0A04020102020204" pitchFamily="34" charset="0"/>
                <a:cs typeface="Aldhabi" panose="01000000000000000000" pitchFamily="2" charset="-78"/>
              </a:rPr>
              <a:t>Dilution</a:t>
            </a:r>
          </a:p>
        </p:txBody>
      </p:sp>
      <p:sp>
        <p:nvSpPr>
          <p:cNvPr id="2" name="Rectangle 1">
            <a:extLst>
              <a:ext uri="{FF2B5EF4-FFF2-40B4-BE49-F238E27FC236}">
                <a16:creationId xmlns:a16="http://schemas.microsoft.com/office/drawing/2014/main" id="{717745AC-09FD-4883-B40E-196354C1B716}"/>
              </a:ext>
            </a:extLst>
          </p:cNvPr>
          <p:cNvSpPr/>
          <p:nvPr/>
        </p:nvSpPr>
        <p:spPr>
          <a:xfrm>
            <a:off x="3403275" y="1256224"/>
            <a:ext cx="5385449" cy="369332"/>
          </a:xfrm>
          <a:prstGeom prst="rect">
            <a:avLst/>
          </a:prstGeom>
        </p:spPr>
        <p:txBody>
          <a:bodyPr wrap="none">
            <a:spAutoFit/>
          </a:bodyPr>
          <a:lstStyle/>
          <a:p>
            <a:r>
              <a:rPr lang="en-US" b="1" dirty="0">
                <a:solidFill>
                  <a:srgbClr val="C00000"/>
                </a:solidFill>
                <a:latin typeface="Arial" panose="020B0604020202020204" pitchFamily="34" charset="0"/>
              </a:rPr>
              <a:t>Adults and Pediatric Patients Weighing ≥ 40 kg </a:t>
            </a:r>
            <a:endParaRPr lang="en-US" dirty="0">
              <a:solidFill>
                <a:srgbClr val="C00000"/>
              </a:solidFill>
            </a:endParaRPr>
          </a:p>
        </p:txBody>
      </p:sp>
    </p:spTree>
    <p:extLst>
      <p:ext uri="{BB962C8B-B14F-4D97-AF65-F5344CB8AC3E}">
        <p14:creationId xmlns:p14="http://schemas.microsoft.com/office/powerpoint/2010/main" val="19930391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CCDCE3-480E-4BED-B357-385C52385BAA}"/>
              </a:ext>
            </a:extLst>
          </p:cNvPr>
          <p:cNvSpPr/>
          <p:nvPr/>
        </p:nvSpPr>
        <p:spPr>
          <a:xfrm>
            <a:off x="3995745" y="687195"/>
            <a:ext cx="4204677" cy="646331"/>
          </a:xfrm>
          <a:prstGeom prst="rect">
            <a:avLst/>
          </a:prstGeom>
        </p:spPr>
        <p:txBody>
          <a:bodyPr wrap="none">
            <a:spAutoFit/>
          </a:bodyPr>
          <a:lstStyle/>
          <a:p>
            <a:pPr algn="ctr"/>
            <a:r>
              <a:rPr lang="en-IN" sz="3600" dirty="0">
                <a:solidFill>
                  <a:srgbClr val="7030A0"/>
                </a:solidFill>
                <a:latin typeface="Arial Black" panose="020B0A04020102020204" pitchFamily="34" charset="0"/>
                <a:cs typeface="Aldhabi" panose="01000000000000000000" pitchFamily="2" charset="-78"/>
              </a:rPr>
              <a:t>Rate of Infusion</a:t>
            </a:r>
          </a:p>
        </p:txBody>
      </p:sp>
      <p:pic>
        <p:nvPicPr>
          <p:cNvPr id="2" name="Picture 1">
            <a:extLst>
              <a:ext uri="{FF2B5EF4-FFF2-40B4-BE49-F238E27FC236}">
                <a16:creationId xmlns:a16="http://schemas.microsoft.com/office/drawing/2014/main" id="{C92BCBB8-E729-4605-8D55-59DC46627C05}"/>
              </a:ext>
            </a:extLst>
          </p:cNvPr>
          <p:cNvPicPr>
            <a:picLocks noChangeAspect="1"/>
          </p:cNvPicPr>
          <p:nvPr/>
        </p:nvPicPr>
        <p:blipFill>
          <a:blip r:embed="rId2"/>
          <a:stretch>
            <a:fillRect/>
          </a:stretch>
        </p:blipFill>
        <p:spPr>
          <a:xfrm>
            <a:off x="1603667" y="1910678"/>
            <a:ext cx="8984665" cy="374002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5F220F69-0778-488A-B654-A1E5EEE64731}"/>
              </a:ext>
            </a:extLst>
          </p:cNvPr>
          <p:cNvSpPr/>
          <p:nvPr/>
        </p:nvSpPr>
        <p:spPr>
          <a:xfrm>
            <a:off x="3403275" y="1256224"/>
            <a:ext cx="5385449" cy="369332"/>
          </a:xfrm>
          <a:prstGeom prst="rect">
            <a:avLst/>
          </a:prstGeom>
        </p:spPr>
        <p:txBody>
          <a:bodyPr wrap="none">
            <a:spAutoFit/>
          </a:bodyPr>
          <a:lstStyle/>
          <a:p>
            <a:r>
              <a:rPr lang="en-US" b="1" dirty="0">
                <a:solidFill>
                  <a:srgbClr val="C00000"/>
                </a:solidFill>
                <a:latin typeface="Arial" panose="020B0604020202020204" pitchFamily="34" charset="0"/>
              </a:rPr>
              <a:t>Adults and Pediatric Patients Weighing ≥ 40 kg </a:t>
            </a:r>
            <a:endParaRPr lang="en-US" dirty="0">
              <a:solidFill>
                <a:srgbClr val="C00000"/>
              </a:solidFill>
            </a:endParaRPr>
          </a:p>
        </p:txBody>
      </p:sp>
    </p:spTree>
    <p:extLst>
      <p:ext uri="{BB962C8B-B14F-4D97-AF65-F5344CB8AC3E}">
        <p14:creationId xmlns:p14="http://schemas.microsoft.com/office/powerpoint/2010/main" val="2673807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A67A6-01B7-4C2E-A7EB-1368B3F32C05}"/>
              </a:ext>
            </a:extLst>
          </p:cNvPr>
          <p:cNvSpPr>
            <a:spLocks noGrp="1"/>
          </p:cNvSpPr>
          <p:nvPr>
            <p:ph idx="1"/>
          </p:nvPr>
        </p:nvSpPr>
        <p:spPr>
          <a:xfrm>
            <a:off x="838200" y="1994956"/>
            <a:ext cx="10515600" cy="4351338"/>
          </a:xfrm>
        </p:spPr>
        <p:txBody>
          <a:bodyPr>
            <a:normAutofit fontScale="77500" lnSpcReduction="20000"/>
          </a:bodyPr>
          <a:lstStyle/>
          <a:p>
            <a:pPr marL="0" indent="0">
              <a:buNone/>
            </a:pPr>
            <a:r>
              <a:rPr lang="en-US" b="1" dirty="0">
                <a:solidFill>
                  <a:srgbClr val="7030A0"/>
                </a:solidFill>
                <a:latin typeface="Arial" panose="020B0604020202020204" pitchFamily="34" charset="0"/>
                <a:cs typeface="Arial" panose="020B0604020202020204" pitchFamily="34" charset="0"/>
              </a:rPr>
              <a:t>Dilution Instructions</a:t>
            </a:r>
          </a:p>
          <a:p>
            <a:r>
              <a:rPr lang="en-US" dirty="0">
                <a:latin typeface="Arial" panose="020B0604020202020204" pitchFamily="34" charset="0"/>
                <a:cs typeface="Arial" panose="020B0604020202020204" pitchFamily="34" charset="0"/>
              </a:rPr>
              <a:t>Following reconstitution as instructed above, each vial will contain a 100 mg/20 mL (5 mg/mL) remdesivir concentrated solution.</a:t>
            </a:r>
          </a:p>
          <a:p>
            <a:r>
              <a:rPr lang="en-US" dirty="0">
                <a:latin typeface="Arial" panose="020B0604020202020204" pitchFamily="34" charset="0"/>
                <a:cs typeface="Arial" panose="020B0604020202020204" pitchFamily="34" charset="0"/>
              </a:rPr>
              <a:t>For pediatric patients weighing 3.5 kg to less than 40 kg, the 100 mg/20 mL (5 mg/mL) </a:t>
            </a:r>
            <a:r>
              <a:rPr lang="en-US" b="1" dirty="0">
                <a:latin typeface="Arial" panose="020B0604020202020204" pitchFamily="34" charset="0"/>
                <a:cs typeface="Arial" panose="020B0604020202020204" pitchFamily="34" charset="0"/>
              </a:rPr>
              <a:t>remdesivir concentrate should be further diluted to a fixed concentration of 1.25 mg/mL using 0.9% sodium chloride.</a:t>
            </a:r>
          </a:p>
          <a:p>
            <a:r>
              <a:rPr lang="en-US" dirty="0">
                <a:latin typeface="Arial" panose="020B0604020202020204" pitchFamily="34" charset="0"/>
                <a:cs typeface="Arial" panose="020B0604020202020204" pitchFamily="34" charset="0"/>
              </a:rPr>
              <a:t>The total required infusion volume of the 1.25 mg/mL remdesivir solution for infusion is calculated from the pediatric weight-based dosing regimens of 5 mg/kg for the Loading Dose and 2.5 mg/kg for each Maintenance Dose.</a:t>
            </a:r>
          </a:p>
          <a:p>
            <a:r>
              <a:rPr lang="en-US" dirty="0">
                <a:latin typeface="Arial" panose="020B0604020202020204" pitchFamily="34" charset="0"/>
                <a:cs typeface="Arial" panose="020B0604020202020204" pitchFamily="34" charset="0"/>
              </a:rPr>
              <a:t>Small 0.9% sodium chloride infusion bags (e.g., 25, 50, or 100 mL) or an appropriately sized syringe should be used for pediatric dosing. </a:t>
            </a:r>
          </a:p>
          <a:p>
            <a:r>
              <a:rPr lang="en-US" dirty="0">
                <a:latin typeface="Arial" panose="020B0604020202020204" pitchFamily="34" charset="0"/>
                <a:cs typeface="Arial" panose="020B0604020202020204" pitchFamily="34" charset="0"/>
              </a:rPr>
              <a:t>The recommended dose is administered via IV infusion in a total volume dependent on the dose to yield the target remdesivir concentration of 1.25 mg/</a:t>
            </a:r>
            <a:r>
              <a:rPr lang="en-US" dirty="0" err="1">
                <a:latin typeface="Arial" panose="020B0604020202020204" pitchFamily="34" charset="0"/>
                <a:cs typeface="Arial" panose="020B0604020202020204" pitchFamily="34" charset="0"/>
              </a:rPr>
              <a:t>mL.</a:t>
            </a: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C669C50-4881-4F18-BAE6-4336481D839D}"/>
              </a:ext>
            </a:extLst>
          </p:cNvPr>
          <p:cNvSpPr/>
          <p:nvPr/>
        </p:nvSpPr>
        <p:spPr>
          <a:xfrm>
            <a:off x="5031126" y="687195"/>
            <a:ext cx="2133918" cy="646331"/>
          </a:xfrm>
          <a:prstGeom prst="rect">
            <a:avLst/>
          </a:prstGeom>
        </p:spPr>
        <p:txBody>
          <a:bodyPr wrap="none">
            <a:spAutoFit/>
          </a:bodyPr>
          <a:lstStyle/>
          <a:p>
            <a:pPr algn="ctr"/>
            <a:r>
              <a:rPr lang="en-IN" sz="3600" dirty="0">
                <a:solidFill>
                  <a:srgbClr val="7030A0"/>
                </a:solidFill>
                <a:latin typeface="Arial Black" panose="020B0A04020102020204" pitchFamily="34" charset="0"/>
                <a:cs typeface="Aldhabi" panose="01000000000000000000" pitchFamily="2" charset="-78"/>
              </a:rPr>
              <a:t>Dilution</a:t>
            </a:r>
          </a:p>
        </p:txBody>
      </p:sp>
      <p:sp>
        <p:nvSpPr>
          <p:cNvPr id="5" name="Rectangle 4">
            <a:extLst>
              <a:ext uri="{FF2B5EF4-FFF2-40B4-BE49-F238E27FC236}">
                <a16:creationId xmlns:a16="http://schemas.microsoft.com/office/drawing/2014/main" id="{6C4DB26B-4220-464E-99CB-B73E7080AC31}"/>
              </a:ext>
            </a:extLst>
          </p:cNvPr>
          <p:cNvSpPr/>
          <p:nvPr/>
        </p:nvSpPr>
        <p:spPr>
          <a:xfrm>
            <a:off x="3653343" y="1465196"/>
            <a:ext cx="4885312" cy="369332"/>
          </a:xfrm>
          <a:prstGeom prst="rect">
            <a:avLst/>
          </a:prstGeom>
        </p:spPr>
        <p:txBody>
          <a:bodyPr wrap="none">
            <a:spAutoFit/>
          </a:bodyPr>
          <a:lstStyle/>
          <a:p>
            <a:r>
              <a:rPr lang="en-US" b="1" dirty="0">
                <a:solidFill>
                  <a:schemeClr val="accent6">
                    <a:lumMod val="75000"/>
                  </a:schemeClr>
                </a:solidFill>
                <a:latin typeface="Arial" panose="020B0604020202020204" pitchFamily="34" charset="0"/>
              </a:rPr>
              <a:t>Pediatric Patients Weighing 3.5 Kg &lt; 40 kg </a:t>
            </a:r>
            <a:endParaRPr lang="en-US" dirty="0">
              <a:solidFill>
                <a:schemeClr val="accent6">
                  <a:lumMod val="75000"/>
                </a:schemeClr>
              </a:solidFill>
            </a:endParaRPr>
          </a:p>
        </p:txBody>
      </p:sp>
    </p:spTree>
    <p:extLst>
      <p:ext uri="{BB962C8B-B14F-4D97-AF65-F5344CB8AC3E}">
        <p14:creationId xmlns:p14="http://schemas.microsoft.com/office/powerpoint/2010/main" val="3878561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CCDCE3-480E-4BED-B357-385C52385BAA}"/>
              </a:ext>
            </a:extLst>
          </p:cNvPr>
          <p:cNvSpPr/>
          <p:nvPr/>
        </p:nvSpPr>
        <p:spPr>
          <a:xfrm>
            <a:off x="3995746" y="687195"/>
            <a:ext cx="4204677" cy="646331"/>
          </a:xfrm>
          <a:prstGeom prst="rect">
            <a:avLst/>
          </a:prstGeom>
        </p:spPr>
        <p:txBody>
          <a:bodyPr wrap="none">
            <a:spAutoFit/>
          </a:bodyPr>
          <a:lstStyle/>
          <a:p>
            <a:pPr algn="ctr"/>
            <a:r>
              <a:rPr lang="en-IN" sz="3600" dirty="0">
                <a:solidFill>
                  <a:srgbClr val="7030A0"/>
                </a:solidFill>
                <a:latin typeface="Arial Black" panose="020B0A04020102020204" pitchFamily="34" charset="0"/>
                <a:cs typeface="Aldhabi" panose="01000000000000000000" pitchFamily="2" charset="-78"/>
              </a:rPr>
              <a:t>Rate of Infusion</a:t>
            </a:r>
          </a:p>
        </p:txBody>
      </p:sp>
      <p:pic>
        <p:nvPicPr>
          <p:cNvPr id="3" name="Picture 2">
            <a:extLst>
              <a:ext uri="{FF2B5EF4-FFF2-40B4-BE49-F238E27FC236}">
                <a16:creationId xmlns:a16="http://schemas.microsoft.com/office/drawing/2014/main" id="{FE4EF705-10C9-4AF6-96D8-C7408DAF2A97}"/>
              </a:ext>
            </a:extLst>
          </p:cNvPr>
          <p:cNvPicPr>
            <a:picLocks noChangeAspect="1"/>
          </p:cNvPicPr>
          <p:nvPr/>
        </p:nvPicPr>
        <p:blipFill>
          <a:blip r:embed="rId2"/>
          <a:stretch>
            <a:fillRect/>
          </a:stretch>
        </p:blipFill>
        <p:spPr>
          <a:xfrm>
            <a:off x="2830354" y="2292517"/>
            <a:ext cx="6531292" cy="387828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363EFF47-C7C0-4CEB-8CE2-FC7B8F7832B6}"/>
              </a:ext>
            </a:extLst>
          </p:cNvPr>
          <p:cNvSpPr/>
          <p:nvPr/>
        </p:nvSpPr>
        <p:spPr>
          <a:xfrm>
            <a:off x="3653343" y="1465196"/>
            <a:ext cx="4885312" cy="369332"/>
          </a:xfrm>
          <a:prstGeom prst="rect">
            <a:avLst/>
          </a:prstGeom>
        </p:spPr>
        <p:txBody>
          <a:bodyPr wrap="none">
            <a:spAutoFit/>
          </a:bodyPr>
          <a:lstStyle/>
          <a:p>
            <a:r>
              <a:rPr lang="en-US" b="1" dirty="0">
                <a:solidFill>
                  <a:schemeClr val="accent6">
                    <a:lumMod val="75000"/>
                  </a:schemeClr>
                </a:solidFill>
                <a:latin typeface="Arial" panose="020B0604020202020204" pitchFamily="34" charset="0"/>
              </a:rPr>
              <a:t>Pediatric Patients Weighing 3.5 Kg &lt; 40 kg </a:t>
            </a:r>
            <a:endParaRPr lang="en-US" dirty="0">
              <a:solidFill>
                <a:schemeClr val="accent6">
                  <a:lumMod val="75000"/>
                </a:schemeClr>
              </a:solidFill>
            </a:endParaRPr>
          </a:p>
        </p:txBody>
      </p:sp>
    </p:spTree>
    <p:extLst>
      <p:ext uri="{BB962C8B-B14F-4D97-AF65-F5344CB8AC3E}">
        <p14:creationId xmlns:p14="http://schemas.microsoft.com/office/powerpoint/2010/main" val="246518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376AF43-F4C2-4974-9054-C67A4F2805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434" b="94717" l="10000" r="90000">
                        <a14:foregroundMark x1="58000" y1="90943" x2="58000" y2="90943"/>
                        <a14:foregroundMark x1="51667" y1="94717" x2="51667" y2="94717"/>
                      </a14:backgroundRemoval>
                    </a14:imgEffect>
                  </a14:imgLayer>
                </a14:imgProps>
              </a:ext>
            </a:extLst>
          </a:blip>
          <a:stretch>
            <a:fillRect/>
          </a:stretch>
        </p:blipFill>
        <p:spPr>
          <a:xfrm>
            <a:off x="1224377" y="1665759"/>
            <a:ext cx="3486893" cy="3080088"/>
          </a:xfrm>
          <a:prstGeom prst="rect">
            <a:avLst/>
          </a:prstGeom>
        </p:spPr>
      </p:pic>
      <p:sp>
        <p:nvSpPr>
          <p:cNvPr id="7" name="Rectangle 6">
            <a:extLst>
              <a:ext uri="{FF2B5EF4-FFF2-40B4-BE49-F238E27FC236}">
                <a16:creationId xmlns:a16="http://schemas.microsoft.com/office/drawing/2014/main" id="{D719DE22-CC16-43B5-B9F6-62D17CCA9275}"/>
              </a:ext>
            </a:extLst>
          </p:cNvPr>
          <p:cNvSpPr/>
          <p:nvPr/>
        </p:nvSpPr>
        <p:spPr>
          <a:xfrm>
            <a:off x="4146269" y="687195"/>
            <a:ext cx="3903633" cy="646331"/>
          </a:xfrm>
          <a:prstGeom prst="rect">
            <a:avLst/>
          </a:prstGeom>
        </p:spPr>
        <p:txBody>
          <a:bodyPr wrap="none">
            <a:spAutoFit/>
          </a:bodyPr>
          <a:lstStyle/>
          <a:p>
            <a:pPr algn="ctr"/>
            <a:r>
              <a:rPr lang="en-IN" sz="3600" dirty="0">
                <a:solidFill>
                  <a:srgbClr val="7030A0"/>
                </a:solidFill>
                <a:latin typeface="Arial Black" panose="020B0A04020102020204" pitchFamily="34" charset="0"/>
                <a:cs typeface="Aldhabi" panose="01000000000000000000" pitchFamily="2" charset="-78"/>
              </a:rPr>
              <a:t>Administration</a:t>
            </a:r>
          </a:p>
        </p:txBody>
      </p:sp>
      <p:sp>
        <p:nvSpPr>
          <p:cNvPr id="14" name="Rectangle 13">
            <a:extLst>
              <a:ext uri="{FF2B5EF4-FFF2-40B4-BE49-F238E27FC236}">
                <a16:creationId xmlns:a16="http://schemas.microsoft.com/office/drawing/2014/main" id="{053CC761-FB97-4E8C-9DEC-30E2F396731F}"/>
              </a:ext>
            </a:extLst>
          </p:cNvPr>
          <p:cNvSpPr/>
          <p:nvPr/>
        </p:nvSpPr>
        <p:spPr>
          <a:xfrm>
            <a:off x="3048000" y="2798058"/>
            <a:ext cx="6096000" cy="984885"/>
          </a:xfrm>
          <a:prstGeom prst="rect">
            <a:avLst/>
          </a:prstGeom>
        </p:spPr>
        <p:txBody>
          <a:bodyPr>
            <a:spAutoFit/>
          </a:bodyPr>
          <a:lstStyle/>
          <a:p>
            <a:endParaRPr lang="en-US" sz="2000" dirty="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 </a:t>
            </a:r>
          </a:p>
          <a:p>
            <a:r>
              <a:rPr lang="en-US" dirty="0">
                <a:solidFill>
                  <a:srgbClr val="000000"/>
                </a:solidFill>
                <a:latin typeface="Arial" panose="020B0604020202020204" pitchFamily="34" charset="0"/>
              </a:rPr>
              <a:t>	</a:t>
            </a:r>
          </a:p>
        </p:txBody>
      </p:sp>
      <p:sp>
        <p:nvSpPr>
          <p:cNvPr id="26" name="Rectangle: Rounded Corners 25">
            <a:extLst>
              <a:ext uri="{FF2B5EF4-FFF2-40B4-BE49-F238E27FC236}">
                <a16:creationId xmlns:a16="http://schemas.microsoft.com/office/drawing/2014/main" id="{99E38A3D-731E-47A5-AE5D-8570430384B2}"/>
              </a:ext>
            </a:extLst>
          </p:cNvPr>
          <p:cNvSpPr/>
          <p:nvPr/>
        </p:nvSpPr>
        <p:spPr>
          <a:xfrm>
            <a:off x="3688008" y="3048810"/>
            <a:ext cx="4652649" cy="760379"/>
          </a:xfrm>
          <a:prstGeom prst="round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65000"/>
                    <a:lumOff val="35000"/>
                  </a:schemeClr>
                </a:solidFill>
              </a:rPr>
              <a:t>Infused </a:t>
            </a:r>
            <a:r>
              <a:rPr lang="en-US" sz="2400" b="1" dirty="0">
                <a:solidFill>
                  <a:srgbClr val="FF0000"/>
                </a:solidFill>
              </a:rPr>
              <a:t>intravenously</a:t>
            </a:r>
            <a:r>
              <a:rPr lang="en-US" sz="2400" b="1" dirty="0">
                <a:solidFill>
                  <a:schemeClr val="tx1">
                    <a:lumMod val="65000"/>
                    <a:lumOff val="35000"/>
                  </a:schemeClr>
                </a:solidFill>
              </a:rPr>
              <a:t> over </a:t>
            </a:r>
          </a:p>
          <a:p>
            <a:pPr algn="ctr"/>
            <a:r>
              <a:rPr lang="en-US" sz="2400" b="1" dirty="0">
                <a:solidFill>
                  <a:schemeClr val="tx1">
                    <a:lumMod val="65000"/>
                    <a:lumOff val="35000"/>
                  </a:schemeClr>
                </a:solidFill>
              </a:rPr>
              <a:t>30 to 120 minutes </a:t>
            </a:r>
          </a:p>
        </p:txBody>
      </p:sp>
      <p:pic>
        <p:nvPicPr>
          <p:cNvPr id="20" name="Picture 19">
            <a:extLst>
              <a:ext uri="{FF2B5EF4-FFF2-40B4-BE49-F238E27FC236}">
                <a16:creationId xmlns:a16="http://schemas.microsoft.com/office/drawing/2014/main" id="{EE11BB18-3927-44A7-B7DF-3AED419BC0C2}"/>
              </a:ext>
            </a:extLst>
          </p:cNvPr>
          <p:cNvPicPr>
            <a:picLocks noChangeAspect="1"/>
          </p:cNvPicPr>
          <p:nvPr/>
        </p:nvPicPr>
        <p:blipFill rotWithShape="1">
          <a:blip r:embed="rId5"/>
          <a:srcRect b="10020"/>
          <a:stretch/>
        </p:blipFill>
        <p:spPr>
          <a:xfrm>
            <a:off x="8340657" y="2085906"/>
            <a:ext cx="3492635" cy="3394074"/>
          </a:xfrm>
          <a:prstGeom prst="rect">
            <a:avLst/>
          </a:prstGeom>
        </p:spPr>
      </p:pic>
      <p:sp>
        <p:nvSpPr>
          <p:cNvPr id="8" name="Rectangle 7">
            <a:extLst>
              <a:ext uri="{FF2B5EF4-FFF2-40B4-BE49-F238E27FC236}">
                <a16:creationId xmlns:a16="http://schemas.microsoft.com/office/drawing/2014/main" id="{089DA806-3871-4E7D-9BA9-0D106EB68FB5}"/>
              </a:ext>
            </a:extLst>
          </p:cNvPr>
          <p:cNvSpPr/>
          <p:nvPr/>
        </p:nvSpPr>
        <p:spPr>
          <a:xfrm>
            <a:off x="99095" y="6535974"/>
            <a:ext cx="2909771" cy="261610"/>
          </a:xfrm>
          <a:prstGeom prst="rect">
            <a:avLst/>
          </a:prstGeom>
        </p:spPr>
        <p:txBody>
          <a:bodyPr wrap="none">
            <a:spAutoFit/>
          </a:bodyPr>
          <a:lstStyle/>
          <a:p>
            <a:r>
              <a:rPr lang="en-US" sz="1100" i="1" dirty="0"/>
              <a:t>https://www.fda.gov/media/137566/download</a:t>
            </a:r>
          </a:p>
        </p:txBody>
      </p:sp>
    </p:spTree>
    <p:extLst>
      <p:ext uri="{BB962C8B-B14F-4D97-AF65-F5344CB8AC3E}">
        <p14:creationId xmlns:p14="http://schemas.microsoft.com/office/powerpoint/2010/main" val="1044854522"/>
      </p:ext>
    </p:extLst>
  </p:cSld>
  <p:clrMapOvr>
    <a:masterClrMapping/>
  </p:clrMapOvr>
  <mc:AlternateContent xmlns:mc="http://schemas.openxmlformats.org/markup-compatibility/2006" xmlns:p14="http://schemas.microsoft.com/office/powerpoint/2010/main">
    <mc:Choice Requires="p14">
      <p:transition spd="slow" p14:dur="2000" advTm="8123"/>
    </mc:Choice>
    <mc:Fallback xmlns="">
      <p:transition spd="slow" advTm="812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19DE22-CC16-43B5-B9F6-62D17CCA9275}"/>
              </a:ext>
            </a:extLst>
          </p:cNvPr>
          <p:cNvSpPr/>
          <p:nvPr/>
        </p:nvSpPr>
        <p:spPr>
          <a:xfrm>
            <a:off x="4150146" y="687194"/>
            <a:ext cx="3891706" cy="2308324"/>
          </a:xfrm>
          <a:prstGeom prst="rect">
            <a:avLst/>
          </a:prstGeom>
        </p:spPr>
        <p:txBody>
          <a:bodyPr wrap="none">
            <a:spAutoFit/>
          </a:bodyPr>
          <a:lstStyle/>
          <a:p>
            <a:pPr algn="ctr"/>
            <a:r>
              <a:rPr lang="en-IN" sz="3600" dirty="0">
                <a:solidFill>
                  <a:srgbClr val="7030A0"/>
                </a:solidFill>
                <a:latin typeface="Arial Black" panose="020B0A04020102020204" pitchFamily="34" charset="0"/>
                <a:cs typeface="Aldhabi" panose="01000000000000000000" pitchFamily="2" charset="-78"/>
              </a:rPr>
              <a:t>Storage</a:t>
            </a:r>
          </a:p>
          <a:p>
            <a:pPr algn="ctr"/>
            <a:r>
              <a:rPr lang="en-US" sz="3600" b="1" dirty="0">
                <a:solidFill>
                  <a:schemeClr val="tx1">
                    <a:lumMod val="65000"/>
                    <a:lumOff val="35000"/>
                  </a:schemeClr>
                </a:solidFill>
              </a:rPr>
              <a:t>Lyophilized Powder</a:t>
            </a:r>
          </a:p>
          <a:p>
            <a:pPr algn="ctr"/>
            <a:endParaRPr lang="en-IN" sz="3600" dirty="0">
              <a:solidFill>
                <a:srgbClr val="7030A0"/>
              </a:solidFill>
              <a:latin typeface="Arial Black" panose="020B0A04020102020204" pitchFamily="34" charset="0"/>
              <a:cs typeface="Aldhabi" panose="01000000000000000000" pitchFamily="2" charset="-78"/>
            </a:endParaRPr>
          </a:p>
          <a:p>
            <a:pPr algn="ctr"/>
            <a:endParaRPr lang="en-IN" sz="3600" dirty="0">
              <a:solidFill>
                <a:srgbClr val="7030A0"/>
              </a:solidFill>
              <a:latin typeface="Arial Black" panose="020B0A04020102020204" pitchFamily="34" charset="0"/>
              <a:cs typeface="Aldhabi" panose="01000000000000000000" pitchFamily="2" charset="-78"/>
            </a:endParaRPr>
          </a:p>
        </p:txBody>
      </p:sp>
      <p:sp>
        <p:nvSpPr>
          <p:cNvPr id="26" name="Rectangle: Rounded Corners 25">
            <a:extLst>
              <a:ext uri="{FF2B5EF4-FFF2-40B4-BE49-F238E27FC236}">
                <a16:creationId xmlns:a16="http://schemas.microsoft.com/office/drawing/2014/main" id="{6A1B0CCE-539F-4FCE-88E6-84CF6838CD14}"/>
              </a:ext>
            </a:extLst>
          </p:cNvPr>
          <p:cNvSpPr/>
          <p:nvPr/>
        </p:nvSpPr>
        <p:spPr>
          <a:xfrm>
            <a:off x="598015" y="3094806"/>
            <a:ext cx="2959463" cy="7603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65000"/>
                    <a:lumOff val="35000"/>
                  </a:schemeClr>
                </a:solidFill>
              </a:rPr>
              <a:t>Reconstituted solution</a:t>
            </a:r>
          </a:p>
        </p:txBody>
      </p:sp>
      <p:sp>
        <p:nvSpPr>
          <p:cNvPr id="29" name="Rectangle: Rounded Corners 28">
            <a:extLst>
              <a:ext uri="{FF2B5EF4-FFF2-40B4-BE49-F238E27FC236}">
                <a16:creationId xmlns:a16="http://schemas.microsoft.com/office/drawing/2014/main" id="{0F5A52AC-0FB1-4A71-AB09-7F2985CC7202}"/>
              </a:ext>
            </a:extLst>
          </p:cNvPr>
          <p:cNvSpPr/>
          <p:nvPr/>
        </p:nvSpPr>
        <p:spPr>
          <a:xfrm>
            <a:off x="3557478" y="3094806"/>
            <a:ext cx="8255021" cy="760379"/>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After reconstitution, vials can be stored up to 4 hours at room temperature (20°C to 25°C [68°F to 77°F]) prior to administration or 24 hours at refrigerated temperature (2°C to 8°C [36°F to 46°F]).</a:t>
            </a:r>
          </a:p>
        </p:txBody>
      </p:sp>
      <p:sp>
        <p:nvSpPr>
          <p:cNvPr id="34" name="Rectangle: Rounded Corners 33">
            <a:extLst>
              <a:ext uri="{FF2B5EF4-FFF2-40B4-BE49-F238E27FC236}">
                <a16:creationId xmlns:a16="http://schemas.microsoft.com/office/drawing/2014/main" id="{5C3DA509-7BC6-4C63-80E0-0B4A1E7A03E7}"/>
              </a:ext>
            </a:extLst>
          </p:cNvPr>
          <p:cNvSpPr/>
          <p:nvPr/>
        </p:nvSpPr>
        <p:spPr>
          <a:xfrm>
            <a:off x="598015" y="4121326"/>
            <a:ext cx="2959463" cy="7603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65000"/>
                    <a:lumOff val="35000"/>
                  </a:schemeClr>
                </a:solidFill>
              </a:rPr>
              <a:t>Diluted Infusion Solution</a:t>
            </a:r>
          </a:p>
        </p:txBody>
      </p:sp>
      <p:sp>
        <p:nvSpPr>
          <p:cNvPr id="35" name="Rectangle: Rounded Corners 34">
            <a:extLst>
              <a:ext uri="{FF2B5EF4-FFF2-40B4-BE49-F238E27FC236}">
                <a16:creationId xmlns:a16="http://schemas.microsoft.com/office/drawing/2014/main" id="{F98F695A-BF36-42FF-BDED-0A3BA166DB11}"/>
              </a:ext>
            </a:extLst>
          </p:cNvPr>
          <p:cNvSpPr/>
          <p:nvPr/>
        </p:nvSpPr>
        <p:spPr>
          <a:xfrm>
            <a:off x="3557478" y="4121326"/>
            <a:ext cx="8255021" cy="760379"/>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Store diluted remdesivir solution for infusion up to 4 hours at room temperature (20°C to 25°C [68°F to 77°F]) or 24 hours at refrigerated temperature (2°C to 8°C [36°F to 46°F]).</a:t>
            </a:r>
          </a:p>
        </p:txBody>
      </p:sp>
      <p:pic>
        <p:nvPicPr>
          <p:cNvPr id="14" name="Picture 13">
            <a:extLst>
              <a:ext uri="{FF2B5EF4-FFF2-40B4-BE49-F238E27FC236}">
                <a16:creationId xmlns:a16="http://schemas.microsoft.com/office/drawing/2014/main" id="{069A18D4-70B4-4022-975D-F11F46DAC668}"/>
              </a:ext>
            </a:extLst>
          </p:cNvPr>
          <p:cNvPicPr>
            <a:picLocks noChangeAspect="1"/>
          </p:cNvPicPr>
          <p:nvPr/>
        </p:nvPicPr>
        <p:blipFill>
          <a:blip r:embed="rId3"/>
          <a:stretch>
            <a:fillRect/>
          </a:stretch>
        </p:blipFill>
        <p:spPr>
          <a:xfrm>
            <a:off x="9994980" y="5087430"/>
            <a:ext cx="1466967" cy="1710154"/>
          </a:xfrm>
          <a:prstGeom prst="rect">
            <a:avLst/>
          </a:prstGeom>
        </p:spPr>
      </p:pic>
      <p:sp>
        <p:nvSpPr>
          <p:cNvPr id="9" name="Rectangle: Rounded Corners 8">
            <a:extLst>
              <a:ext uri="{FF2B5EF4-FFF2-40B4-BE49-F238E27FC236}">
                <a16:creationId xmlns:a16="http://schemas.microsoft.com/office/drawing/2014/main" id="{4E0CD5A6-1238-40B4-A144-E78ABC5A764A}"/>
              </a:ext>
            </a:extLst>
          </p:cNvPr>
          <p:cNvSpPr/>
          <p:nvPr/>
        </p:nvSpPr>
        <p:spPr>
          <a:xfrm>
            <a:off x="598015" y="2167417"/>
            <a:ext cx="2959463" cy="76037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lumMod val="65000"/>
                    <a:lumOff val="35000"/>
                  </a:schemeClr>
                </a:solidFill>
              </a:rPr>
              <a:t>Lyophilized Powder</a:t>
            </a:r>
          </a:p>
        </p:txBody>
      </p:sp>
      <p:sp>
        <p:nvSpPr>
          <p:cNvPr id="10" name="Rectangle: Rounded Corners 9">
            <a:extLst>
              <a:ext uri="{FF2B5EF4-FFF2-40B4-BE49-F238E27FC236}">
                <a16:creationId xmlns:a16="http://schemas.microsoft.com/office/drawing/2014/main" id="{16682B5D-4C36-4D2D-A91F-F719A40E00FF}"/>
              </a:ext>
            </a:extLst>
          </p:cNvPr>
          <p:cNvSpPr/>
          <p:nvPr/>
        </p:nvSpPr>
        <p:spPr>
          <a:xfrm>
            <a:off x="3557478" y="2167417"/>
            <a:ext cx="8255021" cy="760379"/>
          </a:xfrm>
          <a:prstGeom prst="roundRect">
            <a:avLst/>
          </a:prstGeom>
          <a:solidFill>
            <a:schemeClr val="bg1"/>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lumMod val="50000"/>
                    <a:lumOff val="50000"/>
                  </a:schemeClr>
                </a:solidFill>
              </a:rPr>
              <a:t>Store remdesivir for injection, 100 mg, vials below 30°C until required for use.</a:t>
            </a:r>
          </a:p>
        </p:txBody>
      </p:sp>
    </p:spTree>
    <p:extLst>
      <p:ext uri="{BB962C8B-B14F-4D97-AF65-F5344CB8AC3E}">
        <p14:creationId xmlns:p14="http://schemas.microsoft.com/office/powerpoint/2010/main" val="1876582749"/>
      </p:ext>
    </p:extLst>
  </p:cSld>
  <p:clrMapOvr>
    <a:masterClrMapping/>
  </p:clrMapOvr>
  <mc:AlternateContent xmlns:mc="http://schemas.openxmlformats.org/markup-compatibility/2006" xmlns:p14="http://schemas.microsoft.com/office/powerpoint/2010/main">
    <mc:Choice Requires="p14">
      <p:transition spd="slow" p14:dur="2000" advTm="7801"/>
    </mc:Choice>
    <mc:Fallback xmlns="">
      <p:transition spd="slow" advTm="7801"/>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A67A6-01B7-4C2E-A7EB-1368B3F32C05}"/>
              </a:ext>
            </a:extLst>
          </p:cNvPr>
          <p:cNvSpPr>
            <a:spLocks noGrp="1"/>
          </p:cNvSpPr>
          <p:nvPr>
            <p:ph idx="1"/>
          </p:nvPr>
        </p:nvSpPr>
        <p:spPr>
          <a:xfrm>
            <a:off x="838200" y="1216028"/>
            <a:ext cx="10515600" cy="4351338"/>
          </a:xfrm>
        </p:spPr>
        <p:txBody>
          <a:bodyPr>
            <a:noAutofit/>
          </a:bodyPr>
          <a:lstStyle/>
          <a:p>
            <a:pPr marL="0" indent="0">
              <a:lnSpc>
                <a:spcPct val="120000"/>
              </a:lnSpc>
              <a:buNone/>
            </a:pPr>
            <a:r>
              <a:rPr lang="en-US" sz="1600" b="1" dirty="0">
                <a:latin typeface="Arial" panose="020B0604020202020204" pitchFamily="34" charset="0"/>
                <a:cs typeface="Arial" panose="020B0604020202020204" pitchFamily="34" charset="0"/>
              </a:rPr>
              <a:t>Increased Risk of Transaminase Elevations </a:t>
            </a:r>
          </a:p>
          <a:p>
            <a:pPr>
              <a:lnSpc>
                <a:spcPct val="120000"/>
              </a:lnSpc>
            </a:pPr>
            <a:r>
              <a:rPr lang="en-US" sz="1600" dirty="0">
                <a:latin typeface="Arial" panose="020B0604020202020204" pitchFamily="34" charset="0"/>
                <a:cs typeface="Arial" panose="020B0604020202020204" pitchFamily="34" charset="0"/>
              </a:rPr>
              <a:t>Transaminase elevations have also been reported in patients with COVID-19 who received remdesivir in clinical trials. </a:t>
            </a:r>
          </a:p>
          <a:p>
            <a:pPr>
              <a:lnSpc>
                <a:spcPct val="120000"/>
              </a:lnSpc>
            </a:pPr>
            <a:r>
              <a:rPr lang="en-US" sz="1600" dirty="0">
                <a:latin typeface="Arial" panose="020B0604020202020204" pitchFamily="34" charset="0"/>
                <a:cs typeface="Arial" panose="020B0604020202020204" pitchFamily="34" charset="0"/>
              </a:rPr>
              <a:t>As transaminase elevations have been reported as a component of COVID-19, including in patients receiving placebo in clinical trials of remdesivir, discerning the contribution of remdesivir to transaminase elevations in this patient population is challenging.</a:t>
            </a:r>
          </a:p>
          <a:p>
            <a:pPr>
              <a:lnSpc>
                <a:spcPct val="120000"/>
              </a:lnSpc>
            </a:pPr>
            <a:r>
              <a:rPr lang="en-US" sz="1600" dirty="0">
                <a:latin typeface="Arial" panose="020B0604020202020204" pitchFamily="34" charset="0"/>
                <a:cs typeface="Arial" panose="020B0604020202020204" pitchFamily="34" charset="0"/>
              </a:rPr>
              <a:t>Hepatic laboratory testing should be performed in all patients prior to starting remdesivir and daily while receiving remdesivir. </a:t>
            </a:r>
          </a:p>
          <a:p>
            <a:pPr>
              <a:lnSpc>
                <a:spcPct val="120000"/>
              </a:lnSpc>
            </a:pPr>
            <a:r>
              <a:rPr lang="en-US" sz="1600" dirty="0">
                <a:latin typeface="Arial" panose="020B0604020202020204" pitchFamily="34" charset="0"/>
                <a:cs typeface="Arial" panose="020B0604020202020204" pitchFamily="34" charset="0"/>
              </a:rPr>
              <a:t>Remdesivir should not be initiated in patients with ALT greater than or equal to 5 times the upper limit of normal at baseline. </a:t>
            </a:r>
          </a:p>
          <a:p>
            <a:pPr>
              <a:lnSpc>
                <a:spcPct val="120000"/>
              </a:lnSpc>
            </a:pPr>
            <a:r>
              <a:rPr lang="en-US" sz="1600" dirty="0">
                <a:latin typeface="Arial" panose="020B0604020202020204" pitchFamily="34" charset="0"/>
                <a:cs typeface="Arial" panose="020B0604020202020204" pitchFamily="34" charset="0"/>
              </a:rPr>
              <a:t>Remdesivir should be discontinued in patients who develop: </a:t>
            </a:r>
          </a:p>
          <a:p>
            <a:pPr lvl="1">
              <a:lnSpc>
                <a:spcPct val="120000"/>
              </a:lnSpc>
            </a:pPr>
            <a:r>
              <a:rPr lang="en-US" sz="1600" dirty="0">
                <a:latin typeface="Arial" panose="020B0604020202020204" pitchFamily="34" charset="0"/>
                <a:cs typeface="Arial" panose="020B0604020202020204" pitchFamily="34" charset="0"/>
              </a:rPr>
              <a:t>ALT greater than or equal to 5 times the upper limit of normal during treatment with remdesivir. Remdesivir may be restarted when ALT is less than 5 times the upper limit of normal. </a:t>
            </a:r>
          </a:p>
          <a:p>
            <a:pPr marL="457200" lvl="1" indent="0">
              <a:lnSpc>
                <a:spcPct val="120000"/>
              </a:lnSpc>
              <a:buNone/>
            </a:pPr>
            <a:r>
              <a:rPr lang="en-US" sz="1600" dirty="0">
                <a:latin typeface="Arial" panose="020B0604020202020204" pitchFamily="34" charset="0"/>
                <a:cs typeface="Arial" panose="020B0604020202020204" pitchFamily="34" charset="0"/>
              </a:rPr>
              <a:t>OR </a:t>
            </a:r>
          </a:p>
          <a:p>
            <a:pPr lvl="1">
              <a:lnSpc>
                <a:spcPct val="120000"/>
              </a:lnSpc>
            </a:pPr>
            <a:r>
              <a:rPr lang="en-US" sz="1600" dirty="0">
                <a:latin typeface="Arial" panose="020B0604020202020204" pitchFamily="34" charset="0"/>
                <a:cs typeface="Arial" panose="020B0604020202020204" pitchFamily="34" charset="0"/>
              </a:rPr>
              <a:t> ALT elevation accompanied by signs or symptoms of liver inflammation or increasing conjugated bilirubin, alkaline phosphatase, or INR. </a:t>
            </a:r>
          </a:p>
          <a:p>
            <a:pPr>
              <a:lnSpc>
                <a:spcPct val="120000"/>
              </a:lnSpc>
            </a:pPr>
            <a:endParaRPr lang="en-US" sz="1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DC669C50-4881-4F18-BAE6-4336481D839D}"/>
              </a:ext>
            </a:extLst>
          </p:cNvPr>
          <p:cNvSpPr/>
          <p:nvPr/>
        </p:nvSpPr>
        <p:spPr>
          <a:xfrm>
            <a:off x="2012544" y="687195"/>
            <a:ext cx="8171083" cy="646331"/>
          </a:xfrm>
          <a:prstGeom prst="rect">
            <a:avLst/>
          </a:prstGeom>
        </p:spPr>
        <p:txBody>
          <a:bodyPr wrap="none">
            <a:spAutoFit/>
          </a:bodyPr>
          <a:lstStyle/>
          <a:p>
            <a:pPr algn="ctr"/>
            <a:r>
              <a:rPr lang="en-IN" sz="3600" dirty="0">
                <a:solidFill>
                  <a:srgbClr val="7030A0"/>
                </a:solidFill>
                <a:latin typeface="Arial Black" panose="020B0A04020102020204" pitchFamily="34" charset="0"/>
                <a:cs typeface="Aldhabi" panose="01000000000000000000" pitchFamily="2" charset="-78"/>
              </a:rPr>
              <a:t>WARNINGS AND PRECAUTIONS</a:t>
            </a:r>
          </a:p>
        </p:txBody>
      </p:sp>
    </p:spTree>
    <p:extLst>
      <p:ext uri="{BB962C8B-B14F-4D97-AF65-F5344CB8AC3E}">
        <p14:creationId xmlns:p14="http://schemas.microsoft.com/office/powerpoint/2010/main" val="36578266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A67A6-01B7-4C2E-A7EB-1368B3F32C05}"/>
              </a:ext>
            </a:extLst>
          </p:cNvPr>
          <p:cNvSpPr>
            <a:spLocks noGrp="1"/>
          </p:cNvSpPr>
          <p:nvPr>
            <p:ph idx="1"/>
          </p:nvPr>
        </p:nvSpPr>
        <p:spPr/>
        <p:txBody>
          <a:bodyPr>
            <a:normAutofit/>
          </a:bodyPr>
          <a:lstStyle/>
          <a:p>
            <a:r>
              <a:rPr lang="en-US" sz="2400" b="1" dirty="0">
                <a:latin typeface="Arial" panose="020B0604020202020204" pitchFamily="34" charset="0"/>
                <a:cs typeface="Arial" panose="020B0604020202020204" pitchFamily="34" charset="0"/>
              </a:rPr>
              <a:t>Risk of Reduced Antiviral Activity When </a:t>
            </a:r>
            <a:r>
              <a:rPr lang="en-US" sz="2400" b="1" dirty="0" err="1">
                <a:latin typeface="Arial" panose="020B0604020202020204" pitchFamily="34" charset="0"/>
                <a:cs typeface="Arial" panose="020B0604020202020204" pitchFamily="34" charset="0"/>
              </a:rPr>
              <a:t>Coadministered</a:t>
            </a:r>
            <a:r>
              <a:rPr lang="en-US" sz="2400" b="1" dirty="0">
                <a:latin typeface="Arial" panose="020B0604020202020204" pitchFamily="34" charset="0"/>
                <a:cs typeface="Arial" panose="020B0604020202020204" pitchFamily="34" charset="0"/>
              </a:rPr>
              <a:t> with Chloroquine or Hydroxychloroquine</a:t>
            </a:r>
          </a:p>
          <a:p>
            <a:r>
              <a:rPr lang="en-US" sz="2400" dirty="0">
                <a:latin typeface="Arial" panose="020B0604020202020204" pitchFamily="34" charset="0"/>
                <a:cs typeface="Arial" panose="020B0604020202020204" pitchFamily="34" charset="0"/>
              </a:rPr>
              <a:t>Coadministration of remdesivir and chloroquine phosphate or hydroxychloroquine sulfate is not recommended based on in vitro data demonstrating an antagonistic effect of chloroquine on the intracellular metabolic activation and antiviral activity of remdesivir </a:t>
            </a:r>
          </a:p>
        </p:txBody>
      </p:sp>
      <p:sp>
        <p:nvSpPr>
          <p:cNvPr id="4" name="Rectangle 3">
            <a:extLst>
              <a:ext uri="{FF2B5EF4-FFF2-40B4-BE49-F238E27FC236}">
                <a16:creationId xmlns:a16="http://schemas.microsoft.com/office/drawing/2014/main" id="{DC669C50-4881-4F18-BAE6-4336481D839D}"/>
              </a:ext>
            </a:extLst>
          </p:cNvPr>
          <p:cNvSpPr/>
          <p:nvPr/>
        </p:nvSpPr>
        <p:spPr>
          <a:xfrm>
            <a:off x="2012544" y="687195"/>
            <a:ext cx="8171083" cy="646331"/>
          </a:xfrm>
          <a:prstGeom prst="rect">
            <a:avLst/>
          </a:prstGeom>
        </p:spPr>
        <p:txBody>
          <a:bodyPr wrap="none">
            <a:spAutoFit/>
          </a:bodyPr>
          <a:lstStyle/>
          <a:p>
            <a:pPr algn="ctr"/>
            <a:r>
              <a:rPr lang="en-IN" sz="3600" dirty="0">
                <a:solidFill>
                  <a:srgbClr val="7030A0"/>
                </a:solidFill>
                <a:latin typeface="Arial Black" panose="020B0A04020102020204" pitchFamily="34" charset="0"/>
                <a:cs typeface="Aldhabi" panose="01000000000000000000" pitchFamily="2" charset="-78"/>
              </a:rPr>
              <a:t>WARNINGS AND PRECAUTIONS</a:t>
            </a:r>
          </a:p>
        </p:txBody>
      </p:sp>
    </p:spTree>
    <p:extLst>
      <p:ext uri="{BB962C8B-B14F-4D97-AF65-F5344CB8AC3E}">
        <p14:creationId xmlns:p14="http://schemas.microsoft.com/office/powerpoint/2010/main" val="3823874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A67A6-01B7-4C2E-A7EB-1368B3F32C05}"/>
              </a:ext>
            </a:extLst>
          </p:cNvPr>
          <p:cNvSpPr>
            <a:spLocks noGrp="1"/>
          </p:cNvSpPr>
          <p:nvPr>
            <p:ph idx="1"/>
          </p:nvPr>
        </p:nvSpPr>
        <p:spPr/>
        <p:txBody>
          <a:bodyPr>
            <a:normAutofit/>
          </a:bodyPr>
          <a:lstStyle/>
          <a:p>
            <a:r>
              <a:rPr lang="en-US" sz="2000" dirty="0">
                <a:latin typeface="Arial" panose="020B0604020202020204" pitchFamily="34" charset="0"/>
                <a:cs typeface="Arial" panose="020B0604020202020204" pitchFamily="34" charset="0"/>
              </a:rPr>
              <a:t>In vitro, remdesivir is a substrate for drug metabolizing enzymes CYP2C8, CYP2D6, and CYP3A4, and is a substrate for Organic Anion Transporting Polypeptides 1B1 (OATP1B1) and P-glycoprotein (P-</a:t>
            </a:r>
            <a:r>
              <a:rPr lang="en-US" sz="2000" dirty="0" err="1">
                <a:latin typeface="Arial" panose="020B0604020202020204" pitchFamily="34" charset="0"/>
                <a:cs typeface="Arial" panose="020B0604020202020204" pitchFamily="34" charset="0"/>
              </a:rPr>
              <a:t>gp</a:t>
            </a:r>
            <a:r>
              <a:rPr lang="en-US" sz="2000" dirty="0">
                <a:latin typeface="Arial" panose="020B0604020202020204" pitchFamily="34" charset="0"/>
                <a:cs typeface="Arial" panose="020B0604020202020204" pitchFamily="34" charset="0"/>
              </a:rPr>
              <a:t>) transporters. In vitro, remdesivir is an inhibitor of CYP3A4, OATP1B1, OATP1B3, BSEP, MRP4, and NTCP. The clinical relevance of these in vitro assessments has not been established.</a:t>
            </a:r>
          </a:p>
        </p:txBody>
      </p:sp>
      <p:sp>
        <p:nvSpPr>
          <p:cNvPr id="4" name="Rectangle 3">
            <a:extLst>
              <a:ext uri="{FF2B5EF4-FFF2-40B4-BE49-F238E27FC236}">
                <a16:creationId xmlns:a16="http://schemas.microsoft.com/office/drawing/2014/main" id="{DC669C50-4881-4F18-BAE6-4336481D839D}"/>
              </a:ext>
            </a:extLst>
          </p:cNvPr>
          <p:cNvSpPr/>
          <p:nvPr/>
        </p:nvSpPr>
        <p:spPr>
          <a:xfrm>
            <a:off x="3231050" y="687195"/>
            <a:ext cx="5734070" cy="646331"/>
          </a:xfrm>
          <a:prstGeom prst="rect">
            <a:avLst/>
          </a:prstGeom>
        </p:spPr>
        <p:txBody>
          <a:bodyPr wrap="none">
            <a:spAutoFit/>
          </a:bodyPr>
          <a:lstStyle/>
          <a:p>
            <a:pPr algn="ctr"/>
            <a:r>
              <a:rPr lang="en-IN" sz="3600" dirty="0">
                <a:solidFill>
                  <a:srgbClr val="7030A0"/>
                </a:solidFill>
                <a:latin typeface="Arial Black" panose="020B0A04020102020204" pitchFamily="34" charset="0"/>
                <a:cs typeface="Aldhabi" panose="01000000000000000000" pitchFamily="2" charset="-78"/>
              </a:rPr>
              <a:t>DRUG INTERACTIONS</a:t>
            </a:r>
          </a:p>
        </p:txBody>
      </p:sp>
    </p:spTree>
    <p:extLst>
      <p:ext uri="{BB962C8B-B14F-4D97-AF65-F5344CB8AC3E}">
        <p14:creationId xmlns:p14="http://schemas.microsoft.com/office/powerpoint/2010/main" val="431662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D32C38-B666-4DC7-924C-EC0C6F421152}"/>
              </a:ext>
            </a:extLst>
          </p:cNvPr>
          <p:cNvPicPr>
            <a:picLocks noChangeAspect="1"/>
          </p:cNvPicPr>
          <p:nvPr/>
        </p:nvPicPr>
        <p:blipFill>
          <a:blip r:embed="rId3"/>
          <a:stretch>
            <a:fillRect/>
          </a:stretch>
        </p:blipFill>
        <p:spPr>
          <a:xfrm>
            <a:off x="575374" y="4549283"/>
            <a:ext cx="2909772" cy="17322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D8D6D04F-E1C3-4C72-92F1-FEB46454C2FD}"/>
              </a:ext>
            </a:extLst>
          </p:cNvPr>
          <p:cNvSpPr/>
          <p:nvPr/>
        </p:nvSpPr>
        <p:spPr>
          <a:xfrm>
            <a:off x="224853" y="687195"/>
            <a:ext cx="11570772" cy="1200329"/>
          </a:xfrm>
          <a:prstGeom prst="rect">
            <a:avLst/>
          </a:prstGeom>
        </p:spPr>
        <p:txBody>
          <a:bodyPr wrap="square">
            <a:spAutoFit/>
          </a:bodyPr>
          <a:lstStyle/>
          <a:p>
            <a:pPr algn="ctr"/>
            <a:r>
              <a:rPr lang="en-IN" sz="3600" dirty="0">
                <a:solidFill>
                  <a:srgbClr val="7030A0"/>
                </a:solidFill>
                <a:latin typeface="Arial Black" panose="020B0A04020102020204" pitchFamily="34" charset="0"/>
                <a:cs typeface="Aldhabi" panose="01000000000000000000" pitchFamily="2" charset="-78"/>
              </a:rPr>
              <a:t>Who are patients with “severe disease” of COVID-19?</a:t>
            </a:r>
          </a:p>
        </p:txBody>
      </p:sp>
      <p:grpSp>
        <p:nvGrpSpPr>
          <p:cNvPr id="5" name="Group 4">
            <a:extLst>
              <a:ext uri="{FF2B5EF4-FFF2-40B4-BE49-F238E27FC236}">
                <a16:creationId xmlns:a16="http://schemas.microsoft.com/office/drawing/2014/main" id="{69608E17-D8B9-417A-84F6-FAD4B0FD889C}"/>
              </a:ext>
            </a:extLst>
          </p:cNvPr>
          <p:cNvGrpSpPr/>
          <p:nvPr/>
        </p:nvGrpSpPr>
        <p:grpSpPr>
          <a:xfrm>
            <a:off x="730113" y="2147474"/>
            <a:ext cx="7578054" cy="2274624"/>
            <a:chOff x="2154174" y="2147474"/>
            <a:chExt cx="7578054" cy="2274624"/>
          </a:xfrm>
        </p:grpSpPr>
        <p:sp>
          <p:nvSpPr>
            <p:cNvPr id="14" name="Rectangle: Rounded Corners 13">
              <a:extLst>
                <a:ext uri="{FF2B5EF4-FFF2-40B4-BE49-F238E27FC236}">
                  <a16:creationId xmlns:a16="http://schemas.microsoft.com/office/drawing/2014/main" id="{3B03BA8D-966A-4745-9E7D-F274E51E9C6D}"/>
                </a:ext>
              </a:extLst>
            </p:cNvPr>
            <p:cNvSpPr/>
            <p:nvPr/>
          </p:nvSpPr>
          <p:spPr>
            <a:xfrm>
              <a:off x="2154174" y="2147474"/>
              <a:ext cx="7578054" cy="22746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B374830-0F09-432F-9B5C-06A8B7A0FCE5}"/>
                </a:ext>
              </a:extLst>
            </p:cNvPr>
            <p:cNvSpPr/>
            <p:nvPr/>
          </p:nvSpPr>
          <p:spPr>
            <a:xfrm>
              <a:off x="2459772" y="2413337"/>
              <a:ext cx="6721641" cy="1754326"/>
            </a:xfrm>
            <a:prstGeom prst="rect">
              <a:avLst/>
            </a:prstGeom>
          </p:spPr>
          <p:txBody>
            <a:bodyPr wrap="square">
              <a:spAutoFit/>
            </a:bodyPr>
            <a:lstStyle/>
            <a:p>
              <a:pPr marL="285750" lvl="0" indent="-285750">
                <a:buFont typeface="Arial" panose="020B0604020202020204" pitchFamily="34" charset="0"/>
                <a:buChar char="•"/>
              </a:pPr>
              <a:r>
                <a:rPr lang="en-US" dirty="0">
                  <a:solidFill>
                    <a:schemeClr val="bg1">
                      <a:lumMod val="50000"/>
                    </a:schemeClr>
                  </a:solidFill>
                  <a:latin typeface="Arial Black" panose="020B0A04020102020204" pitchFamily="34" charset="0"/>
                  <a:cs typeface="Aldhabi" panose="01000000000000000000" pitchFamily="2" charset="-78"/>
                </a:rPr>
                <a:t>Patients with an oxygen saturation </a:t>
              </a:r>
              <a:r>
                <a:rPr lang="en-US" dirty="0">
                  <a:latin typeface="Arial Black" panose="020B0A04020102020204" pitchFamily="34" charset="0"/>
                  <a:cs typeface="Aldhabi" panose="01000000000000000000" pitchFamily="2" charset="-78"/>
                </a:rPr>
                <a:t>(SpO2) ≤ 94% </a:t>
              </a:r>
              <a:r>
                <a:rPr lang="en-US" dirty="0">
                  <a:solidFill>
                    <a:schemeClr val="bg1">
                      <a:lumMod val="50000"/>
                    </a:schemeClr>
                  </a:solidFill>
                  <a:latin typeface="Arial Black" panose="020B0A04020102020204" pitchFamily="34" charset="0"/>
                  <a:cs typeface="Aldhabi" panose="01000000000000000000" pitchFamily="2" charset="-78"/>
                </a:rPr>
                <a:t>on room air or </a:t>
              </a:r>
            </a:p>
            <a:p>
              <a:pPr marL="285750" lvl="0" indent="-285750">
                <a:buFont typeface="Arial" panose="020B0604020202020204" pitchFamily="34" charset="0"/>
                <a:buChar char="•"/>
              </a:pPr>
              <a:r>
                <a:rPr lang="en-US" dirty="0">
                  <a:latin typeface="Arial Black" panose="020B0A04020102020204" pitchFamily="34" charset="0"/>
                  <a:cs typeface="Aldhabi" panose="01000000000000000000" pitchFamily="2" charset="-78"/>
                </a:rPr>
                <a:t>Requiring supplemental oxygen </a:t>
              </a:r>
              <a:r>
                <a:rPr lang="en-US" dirty="0">
                  <a:solidFill>
                    <a:schemeClr val="bg1">
                      <a:lumMod val="50000"/>
                    </a:schemeClr>
                  </a:solidFill>
                  <a:latin typeface="Arial Black" panose="020B0A04020102020204" pitchFamily="34" charset="0"/>
                  <a:cs typeface="Aldhabi" panose="01000000000000000000" pitchFamily="2" charset="-78"/>
                </a:rPr>
                <a:t>or </a:t>
              </a:r>
            </a:p>
            <a:p>
              <a:pPr marL="285750" lvl="0" indent="-285750">
                <a:buFont typeface="Arial" panose="020B0604020202020204" pitchFamily="34" charset="0"/>
                <a:buChar char="•"/>
              </a:pPr>
              <a:r>
                <a:rPr lang="en-US" dirty="0">
                  <a:latin typeface="Arial Black" panose="020B0A04020102020204" pitchFamily="34" charset="0"/>
                  <a:cs typeface="Aldhabi" panose="01000000000000000000" pitchFamily="2" charset="-78"/>
                </a:rPr>
                <a:t>Requiring mechanical ventilation </a:t>
              </a:r>
              <a:r>
                <a:rPr lang="en-US" dirty="0">
                  <a:solidFill>
                    <a:schemeClr val="bg1">
                      <a:lumMod val="50000"/>
                    </a:schemeClr>
                  </a:solidFill>
                  <a:latin typeface="Arial Black" panose="020B0A04020102020204" pitchFamily="34" charset="0"/>
                  <a:cs typeface="Aldhabi" panose="01000000000000000000" pitchFamily="2" charset="-78"/>
                </a:rPr>
                <a:t>or </a:t>
              </a:r>
            </a:p>
            <a:p>
              <a:pPr marL="285750" lvl="0" indent="-285750">
                <a:buFont typeface="Arial" panose="020B0604020202020204" pitchFamily="34" charset="0"/>
                <a:buChar char="•"/>
              </a:pPr>
              <a:r>
                <a:rPr lang="en-US" dirty="0">
                  <a:latin typeface="Arial Black" panose="020B0A04020102020204" pitchFamily="34" charset="0"/>
                  <a:cs typeface="Aldhabi" panose="01000000000000000000" pitchFamily="2" charset="-78"/>
                </a:rPr>
                <a:t>Requiring extracorporeal membrane oxygenation (ECMO)</a:t>
              </a:r>
              <a:endParaRPr lang="en-US" dirty="0"/>
            </a:p>
          </p:txBody>
        </p:sp>
      </p:grpSp>
      <p:pic>
        <p:nvPicPr>
          <p:cNvPr id="9" name="Picture 8">
            <a:extLst>
              <a:ext uri="{FF2B5EF4-FFF2-40B4-BE49-F238E27FC236}">
                <a16:creationId xmlns:a16="http://schemas.microsoft.com/office/drawing/2014/main" id="{FA1A3CBF-40E3-410B-8F76-471A8368F28E}"/>
              </a:ext>
            </a:extLst>
          </p:cNvPr>
          <p:cNvPicPr>
            <a:picLocks noChangeAspect="1"/>
          </p:cNvPicPr>
          <p:nvPr/>
        </p:nvPicPr>
        <p:blipFill>
          <a:blip r:embed="rId4"/>
          <a:stretch>
            <a:fillRect/>
          </a:stretch>
        </p:blipFill>
        <p:spPr>
          <a:xfrm>
            <a:off x="8613765" y="2000250"/>
            <a:ext cx="3518310" cy="4370570"/>
          </a:xfrm>
          <a:prstGeom prst="rect">
            <a:avLst/>
          </a:prstGeom>
        </p:spPr>
      </p:pic>
      <p:sp>
        <p:nvSpPr>
          <p:cNvPr id="8" name="Rectangle 7">
            <a:extLst>
              <a:ext uri="{FF2B5EF4-FFF2-40B4-BE49-F238E27FC236}">
                <a16:creationId xmlns:a16="http://schemas.microsoft.com/office/drawing/2014/main" id="{E0BB868D-D5FC-48C6-804F-7C5C1D98F3B0}"/>
              </a:ext>
            </a:extLst>
          </p:cNvPr>
          <p:cNvSpPr/>
          <p:nvPr/>
        </p:nvSpPr>
        <p:spPr>
          <a:xfrm>
            <a:off x="99095" y="6535974"/>
            <a:ext cx="2909771" cy="261610"/>
          </a:xfrm>
          <a:prstGeom prst="rect">
            <a:avLst/>
          </a:prstGeom>
        </p:spPr>
        <p:txBody>
          <a:bodyPr wrap="none">
            <a:spAutoFit/>
          </a:bodyPr>
          <a:lstStyle/>
          <a:p>
            <a:r>
              <a:rPr lang="en-US" sz="1100" i="1" dirty="0"/>
              <a:t>https://www.fda.gov/media/137566/download</a:t>
            </a:r>
          </a:p>
        </p:txBody>
      </p:sp>
      <p:pic>
        <p:nvPicPr>
          <p:cNvPr id="4" name="Picture 3">
            <a:extLst>
              <a:ext uri="{FF2B5EF4-FFF2-40B4-BE49-F238E27FC236}">
                <a16:creationId xmlns:a16="http://schemas.microsoft.com/office/drawing/2014/main" id="{3826A92F-76ED-4779-BC6F-9F8C2E619814}"/>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4594569" y="4549283"/>
            <a:ext cx="2909772" cy="2113413"/>
          </a:xfrm>
          <a:prstGeom prst="rect">
            <a:avLst/>
          </a:prstGeom>
        </p:spPr>
      </p:pic>
    </p:spTree>
    <p:custDataLst>
      <p:tags r:id="rId1"/>
    </p:custDataLst>
    <p:extLst>
      <p:ext uri="{BB962C8B-B14F-4D97-AF65-F5344CB8AC3E}">
        <p14:creationId xmlns:p14="http://schemas.microsoft.com/office/powerpoint/2010/main" val="1880527792"/>
      </p:ext>
    </p:extLst>
  </p:cSld>
  <p:clrMapOvr>
    <a:masterClrMapping/>
  </p:clrMapOvr>
  <mc:AlternateContent xmlns:mc="http://schemas.openxmlformats.org/markup-compatibility/2006" xmlns:p14="http://schemas.microsoft.com/office/powerpoint/2010/main">
    <mc:Choice Requires="p14">
      <p:transition spd="slow" p14:dur="2000" advTm="15235"/>
    </mc:Choice>
    <mc:Fallback xmlns="">
      <p:transition spd="slow" advTm="152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B09E89-CF0A-4CA5-83AB-6063FE4E41AB}"/>
              </a:ext>
            </a:extLst>
          </p:cNvPr>
          <p:cNvSpPr/>
          <p:nvPr/>
        </p:nvSpPr>
        <p:spPr>
          <a:xfrm>
            <a:off x="4812546" y="687195"/>
            <a:ext cx="2571088" cy="646331"/>
          </a:xfrm>
          <a:prstGeom prst="rect">
            <a:avLst/>
          </a:prstGeom>
        </p:spPr>
        <p:txBody>
          <a:bodyPr wrap="none">
            <a:spAutoFit/>
          </a:bodyPr>
          <a:lstStyle/>
          <a:p>
            <a:pPr algn="ctr"/>
            <a:r>
              <a:rPr lang="en-US" sz="3600" dirty="0">
                <a:solidFill>
                  <a:srgbClr val="7030A0"/>
                </a:solidFill>
                <a:latin typeface="Arial Black" panose="020B0A04020102020204" pitchFamily="34" charset="0"/>
                <a:cs typeface="Aldhabi" panose="01000000000000000000" pitchFamily="2" charset="-78"/>
              </a:rPr>
              <a:t>Summary</a:t>
            </a:r>
            <a:endParaRPr lang="en-IN" sz="3600" dirty="0">
              <a:solidFill>
                <a:srgbClr val="7030A0"/>
              </a:solidFill>
              <a:latin typeface="Arial Black" panose="020B0A04020102020204" pitchFamily="34" charset="0"/>
              <a:cs typeface="Aldhabi" panose="01000000000000000000" pitchFamily="2" charset="-78"/>
            </a:endParaRPr>
          </a:p>
        </p:txBody>
      </p:sp>
      <p:sp>
        <p:nvSpPr>
          <p:cNvPr id="7" name="Rectangle: Rounded Corners 6">
            <a:extLst>
              <a:ext uri="{FF2B5EF4-FFF2-40B4-BE49-F238E27FC236}">
                <a16:creationId xmlns:a16="http://schemas.microsoft.com/office/drawing/2014/main" id="{FD1AC9FB-7C04-426E-969B-A7E0998A116E}"/>
              </a:ext>
            </a:extLst>
          </p:cNvPr>
          <p:cNvSpPr/>
          <p:nvPr/>
        </p:nvSpPr>
        <p:spPr>
          <a:xfrm>
            <a:off x="889076" y="1510903"/>
            <a:ext cx="10413847" cy="4979838"/>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000" b="1" dirty="0">
                <a:solidFill>
                  <a:schemeClr val="tx1">
                    <a:lumMod val="65000"/>
                    <a:lumOff val="35000"/>
                  </a:schemeClr>
                </a:solidFill>
              </a:rPr>
              <a:t>EUA by US FDA: Remdesivir is authorized for emergency use by healthcare providers for the treatment of suspected or laboratory-confirmed COVID-19 in all hospitalized adult and pediatric patients, irrespective of their severity of disease</a:t>
            </a:r>
          </a:p>
          <a:p>
            <a:pPr marL="342900" indent="-342900">
              <a:buFont typeface="Arial" panose="020B0604020202020204" pitchFamily="34" charset="0"/>
              <a:buChar char="•"/>
            </a:pPr>
            <a:r>
              <a:rPr lang="en-US" sz="2000" b="1" dirty="0">
                <a:solidFill>
                  <a:schemeClr val="tx1">
                    <a:lumMod val="65000"/>
                    <a:lumOff val="35000"/>
                  </a:schemeClr>
                </a:solidFill>
              </a:rPr>
              <a:t>Severe patients on remdesivir recovered 30 % faster as compared to placebo, with a trend towards survival benefit</a:t>
            </a:r>
          </a:p>
          <a:p>
            <a:pPr marL="342900" indent="-342900">
              <a:buFont typeface="Arial" panose="020B0604020202020204" pitchFamily="34" charset="0"/>
              <a:buChar char="•"/>
            </a:pPr>
            <a:r>
              <a:rPr lang="en-US" sz="2000" b="1" dirty="0">
                <a:solidFill>
                  <a:schemeClr val="tx1">
                    <a:lumMod val="65000"/>
                    <a:lumOff val="35000"/>
                  </a:schemeClr>
                </a:solidFill>
              </a:rPr>
              <a:t>5 days’ treatment is adequate for subgroups shown so far to respond to remdesivir</a:t>
            </a:r>
          </a:p>
          <a:p>
            <a:pPr marL="342900" indent="-342900">
              <a:buFont typeface="Arial" panose="020B0604020202020204" pitchFamily="34" charset="0"/>
              <a:buChar char="•"/>
            </a:pPr>
            <a:r>
              <a:rPr lang="en-US" sz="2000" b="1" dirty="0">
                <a:solidFill>
                  <a:schemeClr val="tx1">
                    <a:lumMod val="65000"/>
                    <a:lumOff val="35000"/>
                  </a:schemeClr>
                </a:solidFill>
              </a:rPr>
              <a:t>Pending further trial results in critical illness, 10 days if mechanical ventilation, ECMO</a:t>
            </a:r>
          </a:p>
          <a:p>
            <a:pPr marL="342900" indent="-342900">
              <a:buFont typeface="Arial" panose="020B0604020202020204" pitchFamily="34" charset="0"/>
              <a:buChar char="•"/>
            </a:pPr>
            <a:r>
              <a:rPr lang="en-US" sz="2000" b="1" dirty="0">
                <a:solidFill>
                  <a:schemeClr val="tx1">
                    <a:lumMod val="65000"/>
                    <a:lumOff val="35000"/>
                  </a:schemeClr>
                </a:solidFill>
              </a:rPr>
              <a:t>In moderate disease, 5-day remdesivir group had statistically significantly higher odds of a better clinical status distribution than those receiving standard care (odds ratio, 1.65; 95% CI, 1.09-2.48; P = .02)</a:t>
            </a:r>
          </a:p>
          <a:p>
            <a:pPr marL="342900" indent="-342900">
              <a:buFont typeface="Arial" panose="020B0604020202020204" pitchFamily="34" charset="0"/>
              <a:buChar char="•"/>
            </a:pPr>
            <a:r>
              <a:rPr lang="en-US" sz="2000" b="1" dirty="0">
                <a:solidFill>
                  <a:schemeClr val="tx1">
                    <a:lumMod val="65000"/>
                    <a:lumOff val="35000"/>
                  </a:schemeClr>
                </a:solidFill>
              </a:rPr>
              <a:t>Overall, well tolerated</a:t>
            </a:r>
          </a:p>
          <a:p>
            <a:pPr marL="342900" indent="-342900">
              <a:buFont typeface="Arial" panose="020B0604020202020204" pitchFamily="34" charset="0"/>
              <a:buChar char="•"/>
            </a:pPr>
            <a:endParaRPr lang="en-US" sz="2000" b="1" dirty="0">
              <a:solidFill>
                <a:schemeClr val="tx1">
                  <a:lumMod val="65000"/>
                  <a:lumOff val="35000"/>
                </a:schemeClr>
              </a:solidFill>
            </a:endParaRPr>
          </a:p>
        </p:txBody>
      </p:sp>
    </p:spTree>
    <p:extLst>
      <p:ext uri="{BB962C8B-B14F-4D97-AF65-F5344CB8AC3E}">
        <p14:creationId xmlns:p14="http://schemas.microsoft.com/office/powerpoint/2010/main" val="1320201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FDFBED-C04A-4F33-B99B-F1D9996C8D53}"/>
              </a:ext>
            </a:extLst>
          </p:cNvPr>
          <p:cNvSpPr txBox="1"/>
          <p:nvPr/>
        </p:nvSpPr>
        <p:spPr>
          <a:xfrm>
            <a:off x="3261923" y="2828835"/>
            <a:ext cx="6119446" cy="1200329"/>
          </a:xfrm>
          <a:prstGeom prst="rect">
            <a:avLst/>
          </a:prstGeom>
          <a:noFill/>
        </p:spPr>
        <p:txBody>
          <a:bodyPr wrap="square" rtlCol="0">
            <a:spAutoFit/>
          </a:bodyPr>
          <a:lstStyle/>
          <a:p>
            <a:r>
              <a:rPr lang="en-IN" sz="7200" dirty="0">
                <a:solidFill>
                  <a:srgbClr val="7030A0"/>
                </a:solidFill>
                <a:latin typeface="Arial Black" panose="020B0A04020102020204" pitchFamily="34" charset="0"/>
                <a:cs typeface="Aldhabi" panose="01000000000000000000" pitchFamily="2" charset="-78"/>
              </a:rPr>
              <a:t>Thank you</a:t>
            </a:r>
          </a:p>
        </p:txBody>
      </p:sp>
    </p:spTree>
    <p:extLst>
      <p:ext uri="{BB962C8B-B14F-4D97-AF65-F5344CB8AC3E}">
        <p14:creationId xmlns:p14="http://schemas.microsoft.com/office/powerpoint/2010/main" val="3090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D85B78-CAEF-408D-8FED-1A40D275AC20}"/>
              </a:ext>
            </a:extLst>
          </p:cNvPr>
          <p:cNvSpPr/>
          <p:nvPr/>
        </p:nvSpPr>
        <p:spPr>
          <a:xfrm>
            <a:off x="224853" y="687195"/>
            <a:ext cx="11570772" cy="646331"/>
          </a:xfrm>
          <a:prstGeom prst="rect">
            <a:avLst/>
          </a:prstGeom>
        </p:spPr>
        <p:txBody>
          <a:bodyPr wrap="square">
            <a:spAutoFit/>
          </a:bodyPr>
          <a:lstStyle/>
          <a:p>
            <a:pPr algn="ctr"/>
            <a:r>
              <a:rPr lang="en-IN" sz="3600" dirty="0">
                <a:solidFill>
                  <a:srgbClr val="7030A0"/>
                </a:solidFill>
                <a:latin typeface="Arial Black" panose="020B0A04020102020204" pitchFamily="34" charset="0"/>
                <a:cs typeface="Aldhabi" panose="01000000000000000000" pitchFamily="2" charset="-78"/>
              </a:rPr>
              <a:t>Remdesivir: Global Perspectives</a:t>
            </a:r>
          </a:p>
        </p:txBody>
      </p:sp>
      <p:sp>
        <p:nvSpPr>
          <p:cNvPr id="5" name="Content Placeholder 2">
            <a:extLst>
              <a:ext uri="{FF2B5EF4-FFF2-40B4-BE49-F238E27FC236}">
                <a16:creationId xmlns:a16="http://schemas.microsoft.com/office/drawing/2014/main" id="{A9143783-7F43-4EBF-A958-0D0B46DD1431}"/>
              </a:ext>
            </a:extLst>
          </p:cNvPr>
          <p:cNvSpPr>
            <a:spLocks noGrp="1"/>
          </p:cNvSpPr>
          <p:nvPr>
            <p:ph idx="1"/>
          </p:nvPr>
        </p:nvSpPr>
        <p:spPr>
          <a:xfrm>
            <a:off x="604675" y="1513047"/>
            <a:ext cx="10877529" cy="4650686"/>
          </a:xfrm>
        </p:spPr>
        <p:txBody>
          <a:bodyPr>
            <a:normAutofit/>
          </a:bodyPr>
          <a:lstStyle/>
          <a:p>
            <a:r>
              <a:rPr lang="en-US" sz="2400" dirty="0">
                <a:solidFill>
                  <a:schemeClr val="tx1">
                    <a:lumMod val="50000"/>
                    <a:lumOff val="50000"/>
                  </a:schemeClr>
                </a:solidFill>
                <a:latin typeface="Arial" panose="020B0604020202020204" pitchFamily="34" charset="0"/>
                <a:cs typeface="Arial" panose="020B0604020202020204" pitchFamily="34" charset="0"/>
              </a:rPr>
              <a:t>Japanese Ministry of Health, Labour and Welfare approved remdesivir as a treatment for SARS-CoV-2 infection, referencing the United States’ FDA EUA</a:t>
            </a:r>
            <a:r>
              <a:rPr lang="en-US" sz="2400" baseline="30000" dirty="0">
                <a:solidFill>
                  <a:schemeClr val="tx1">
                    <a:lumMod val="50000"/>
                    <a:lumOff val="50000"/>
                  </a:schemeClr>
                </a:solidFill>
                <a:latin typeface="Arial" panose="020B0604020202020204" pitchFamily="34" charset="0"/>
                <a:cs typeface="Arial" panose="020B0604020202020204" pitchFamily="34" charset="0"/>
              </a:rPr>
              <a:t>[1,2]</a:t>
            </a:r>
          </a:p>
          <a:p>
            <a:r>
              <a:rPr lang="en-US" sz="2400" dirty="0">
                <a:solidFill>
                  <a:schemeClr val="tx1">
                    <a:lumMod val="50000"/>
                    <a:lumOff val="50000"/>
                  </a:schemeClr>
                </a:solidFill>
                <a:latin typeface="Arial" panose="020B0604020202020204" pitchFamily="34" charset="0"/>
                <a:cs typeface="Arial" panose="020B0604020202020204" pitchFamily="34" charset="0"/>
              </a:rPr>
              <a:t>The EMA human medicines committee has recommended expanding the compassionate use recommendations for remdesivir to treat patients with COVID-19 in Europe</a:t>
            </a:r>
            <a:r>
              <a:rPr lang="en-US" sz="2400" baseline="30000" dirty="0">
                <a:solidFill>
                  <a:schemeClr val="tx1">
                    <a:lumMod val="50000"/>
                    <a:lumOff val="50000"/>
                  </a:schemeClr>
                </a:solidFill>
                <a:latin typeface="Arial" panose="020B0604020202020204" pitchFamily="34" charset="0"/>
                <a:cs typeface="Arial" panose="020B0604020202020204" pitchFamily="34" charset="0"/>
              </a:rPr>
              <a:t>[3]</a:t>
            </a:r>
          </a:p>
          <a:p>
            <a:pPr lvl="1"/>
            <a:r>
              <a:rPr lang="en-US" sz="2000" dirty="0">
                <a:solidFill>
                  <a:schemeClr val="tx1">
                    <a:lumMod val="50000"/>
                    <a:lumOff val="50000"/>
                  </a:schemeClr>
                </a:solidFill>
                <a:latin typeface="Arial" panose="020B0604020202020204" pitchFamily="34" charset="0"/>
                <a:cs typeface="Arial" panose="020B0604020202020204" pitchFamily="34" charset="0"/>
              </a:rPr>
              <a:t>In addition to treatment of patients undergoing mechanical ventilation, the recommendation now includes treatment of hospitalized patients requiring supplemental oxygen, noninvasive ventilation, high-flow oxygen devices, or ECMO</a:t>
            </a:r>
          </a:p>
          <a:p>
            <a:pPr lvl="1"/>
            <a:endParaRPr lang="en-US" sz="20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6" name="Text Box 15">
            <a:extLst>
              <a:ext uri="{FF2B5EF4-FFF2-40B4-BE49-F238E27FC236}">
                <a16:creationId xmlns:a16="http://schemas.microsoft.com/office/drawing/2014/main" id="{49D55B9E-999E-4E81-B349-F6A1DE91B01E}"/>
              </a:ext>
            </a:extLst>
          </p:cNvPr>
          <p:cNvSpPr txBox="1">
            <a:spLocks noChangeArrowheads="1"/>
          </p:cNvSpPr>
          <p:nvPr/>
        </p:nvSpPr>
        <p:spPr bwMode="auto">
          <a:xfrm>
            <a:off x="412751" y="6204249"/>
            <a:ext cx="8980160"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altLang="en-US" sz="1200" b="0" spc="-10" dirty="0">
                <a:solidFill>
                  <a:srgbClr val="455560"/>
                </a:solidFill>
                <a:latin typeface="Calibri" panose="020F0502020204030204" pitchFamily="34" charset="0"/>
                <a:cs typeface="+mn-cs"/>
              </a:rPr>
              <a:t>1. https://www.gilead.com/news-and-press/press-room/press-releases/2020/5/gilead-announces-approval-of-veklury-remdesivir-in-japan-for-patients-with-severe-covid19. 2. Remdesivir EUA Provider Fact Sheet. 3. EMA Summary of Compassionate Use: Remdesivir. </a:t>
            </a:r>
            <a:endParaRPr lang="en-US" altLang="en-US" sz="1200" b="0" dirty="0">
              <a:solidFill>
                <a:srgbClr val="455560"/>
              </a:solidFill>
              <a:latin typeface="Calibri" panose="020F0502020204030204" pitchFamily="34" charset="0"/>
              <a:cs typeface="+mn-cs"/>
            </a:endParaRPr>
          </a:p>
        </p:txBody>
      </p:sp>
    </p:spTree>
    <p:extLst>
      <p:ext uri="{BB962C8B-B14F-4D97-AF65-F5344CB8AC3E}">
        <p14:creationId xmlns:p14="http://schemas.microsoft.com/office/powerpoint/2010/main" val="4122103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7A51DD-5778-4B8E-B09E-F705A88B2486}"/>
              </a:ext>
            </a:extLst>
          </p:cNvPr>
          <p:cNvPicPr>
            <a:picLocks noChangeAspect="1"/>
          </p:cNvPicPr>
          <p:nvPr/>
        </p:nvPicPr>
        <p:blipFill>
          <a:blip r:embed="rId2"/>
          <a:stretch>
            <a:fillRect/>
          </a:stretch>
        </p:blipFill>
        <p:spPr>
          <a:xfrm>
            <a:off x="3712052" y="1769213"/>
            <a:ext cx="4534812" cy="4942305"/>
          </a:xfrm>
          <a:prstGeom prst="rect">
            <a:avLst/>
          </a:prstGeom>
        </p:spPr>
      </p:pic>
      <p:sp>
        <p:nvSpPr>
          <p:cNvPr id="5" name="Rectangle: Rounded Corners 4">
            <a:extLst>
              <a:ext uri="{FF2B5EF4-FFF2-40B4-BE49-F238E27FC236}">
                <a16:creationId xmlns:a16="http://schemas.microsoft.com/office/drawing/2014/main" id="{B594B606-86E8-4AD5-9005-4616B9EE680C}"/>
              </a:ext>
            </a:extLst>
          </p:cNvPr>
          <p:cNvSpPr/>
          <p:nvPr/>
        </p:nvSpPr>
        <p:spPr>
          <a:xfrm>
            <a:off x="5672667" y="5215467"/>
            <a:ext cx="1253067" cy="626533"/>
          </a:xfrm>
          <a:prstGeom prst="roundRect">
            <a:avLst>
              <a:gd name="adj" fmla="val 22072"/>
            </a:avLst>
          </a:prstGeom>
          <a:noFill/>
          <a:ln w="38100">
            <a:solidFill>
              <a:srgbClr val="C000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29ABB64-67C7-4A29-8367-F329BBE1707A}"/>
              </a:ext>
            </a:extLst>
          </p:cNvPr>
          <p:cNvSpPr/>
          <p:nvPr/>
        </p:nvSpPr>
        <p:spPr>
          <a:xfrm>
            <a:off x="-1" y="687195"/>
            <a:ext cx="11958919" cy="1200329"/>
          </a:xfrm>
          <a:prstGeom prst="rect">
            <a:avLst/>
          </a:prstGeom>
        </p:spPr>
        <p:txBody>
          <a:bodyPr wrap="square">
            <a:spAutoFit/>
          </a:bodyPr>
          <a:lstStyle/>
          <a:p>
            <a:pPr algn="ctr"/>
            <a:r>
              <a:rPr lang="en-US" sz="3600" dirty="0">
                <a:solidFill>
                  <a:srgbClr val="7030A0"/>
                </a:solidFill>
                <a:latin typeface="Arial Black" panose="020B0A04020102020204" pitchFamily="34" charset="0"/>
                <a:cs typeface="Aldhabi" panose="01000000000000000000" pitchFamily="2" charset="-78"/>
              </a:rPr>
              <a:t> Potential targets and postulated mechanism of action for antiviral interventions</a:t>
            </a:r>
          </a:p>
        </p:txBody>
      </p:sp>
    </p:spTree>
    <p:extLst>
      <p:ext uri="{BB962C8B-B14F-4D97-AF65-F5344CB8AC3E}">
        <p14:creationId xmlns:p14="http://schemas.microsoft.com/office/powerpoint/2010/main" val="3410864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36146F-AE91-4466-9CEF-C26D48EC8EC8}"/>
              </a:ext>
            </a:extLst>
          </p:cNvPr>
          <p:cNvSpPr/>
          <p:nvPr/>
        </p:nvSpPr>
        <p:spPr>
          <a:xfrm>
            <a:off x="270933" y="351915"/>
            <a:ext cx="11514667" cy="1077218"/>
          </a:xfrm>
          <a:prstGeom prst="rect">
            <a:avLst/>
          </a:prstGeom>
        </p:spPr>
        <p:txBody>
          <a:bodyPr wrap="square">
            <a:spAutoFit/>
          </a:bodyPr>
          <a:lstStyle/>
          <a:p>
            <a:pPr algn="ctr"/>
            <a:r>
              <a:rPr lang="en-US" sz="3200" dirty="0">
                <a:solidFill>
                  <a:srgbClr val="7030A0"/>
                </a:solidFill>
                <a:latin typeface="Arial Black" panose="020B0A04020102020204" pitchFamily="34" charset="0"/>
                <a:cs typeface="Aldhabi" panose="01000000000000000000" pitchFamily="2" charset="-78"/>
              </a:rPr>
              <a:t>COVID-19 Therapies Predicted to Provide Benefit at Different Stages</a:t>
            </a:r>
            <a:endParaRPr lang="en-IN" sz="3200" dirty="0">
              <a:solidFill>
                <a:srgbClr val="7030A0"/>
              </a:solidFill>
              <a:latin typeface="Arial Black" panose="020B0A04020102020204" pitchFamily="34" charset="0"/>
              <a:cs typeface="Aldhabi" panose="01000000000000000000" pitchFamily="2" charset="-78"/>
            </a:endParaRPr>
          </a:p>
        </p:txBody>
      </p:sp>
      <p:cxnSp>
        <p:nvCxnSpPr>
          <p:cNvPr id="76" name="Straight Connector 75">
            <a:extLst>
              <a:ext uri="{FF2B5EF4-FFF2-40B4-BE49-F238E27FC236}">
                <a16:creationId xmlns:a16="http://schemas.microsoft.com/office/drawing/2014/main" id="{C834EEE3-EA83-42B2-B98F-4D9D123B02B2}"/>
              </a:ext>
            </a:extLst>
          </p:cNvPr>
          <p:cNvCxnSpPr/>
          <p:nvPr/>
        </p:nvCxnSpPr>
        <p:spPr bwMode="auto">
          <a:xfrm>
            <a:off x="7380847" y="1827505"/>
            <a:ext cx="0" cy="3365479"/>
          </a:xfrm>
          <a:prstGeom prst="line">
            <a:avLst/>
          </a:prstGeom>
          <a:noFill/>
          <a:ln w="28575" cap="flat" cmpd="sng" algn="ctr">
            <a:solidFill>
              <a:schemeClr val="tx1"/>
            </a:solidFill>
            <a:prstDash val="dash"/>
            <a:round/>
            <a:headEnd type="none" w="med" len="med"/>
            <a:tailEnd type="none" w="med" len="med"/>
          </a:ln>
          <a:effectLst/>
        </p:spPr>
      </p:cxnSp>
      <p:cxnSp>
        <p:nvCxnSpPr>
          <p:cNvPr id="77" name="Straight Connector 76">
            <a:extLst>
              <a:ext uri="{FF2B5EF4-FFF2-40B4-BE49-F238E27FC236}">
                <a16:creationId xmlns:a16="http://schemas.microsoft.com/office/drawing/2014/main" id="{7DF0A68F-A691-43E6-9048-C1A752B1865C}"/>
              </a:ext>
            </a:extLst>
          </p:cNvPr>
          <p:cNvCxnSpPr/>
          <p:nvPr/>
        </p:nvCxnSpPr>
        <p:spPr bwMode="auto">
          <a:xfrm>
            <a:off x="4697118" y="1855433"/>
            <a:ext cx="0" cy="3365479"/>
          </a:xfrm>
          <a:prstGeom prst="line">
            <a:avLst/>
          </a:prstGeom>
          <a:noFill/>
          <a:ln w="28575" cap="flat" cmpd="sng" algn="ctr">
            <a:solidFill>
              <a:schemeClr val="tx1"/>
            </a:solidFill>
            <a:prstDash val="dash"/>
            <a:round/>
            <a:headEnd type="none" w="med" len="med"/>
            <a:tailEnd type="none" w="med" len="med"/>
          </a:ln>
          <a:effectLst/>
        </p:spPr>
      </p:cxnSp>
      <p:sp>
        <p:nvSpPr>
          <p:cNvPr id="151" name="Isosceles Triangle 150">
            <a:extLst>
              <a:ext uri="{FF2B5EF4-FFF2-40B4-BE49-F238E27FC236}">
                <a16:creationId xmlns:a16="http://schemas.microsoft.com/office/drawing/2014/main" id="{9574A775-52B3-4DAE-89BB-93392A5786BC}"/>
              </a:ext>
            </a:extLst>
          </p:cNvPr>
          <p:cNvSpPr/>
          <p:nvPr/>
        </p:nvSpPr>
        <p:spPr bwMode="auto">
          <a:xfrm rot="16200000">
            <a:off x="6800040" y="443385"/>
            <a:ext cx="1125403" cy="5302961"/>
          </a:xfrm>
          <a:prstGeom prst="triangle">
            <a:avLst/>
          </a:prstGeom>
          <a:gradFill flip="none" rotWithShape="1">
            <a:gsLst>
              <a:gs pos="0">
                <a:schemeClr val="accent3">
                  <a:lumMod val="75000"/>
                </a:schemeClr>
              </a:gs>
              <a:gs pos="50000">
                <a:schemeClr val="accent3">
                  <a:tint val="44500"/>
                  <a:satMod val="160000"/>
                </a:schemeClr>
              </a:gs>
              <a:gs pos="100000">
                <a:schemeClr val="accent3">
                  <a:tint val="23500"/>
                  <a:satMod val="160000"/>
                </a:schemeClr>
              </a:gs>
            </a:gsLst>
            <a:path path="circle">
              <a:fillToRect l="100000" t="100000"/>
            </a:path>
            <a:tileRect r="-100000" b="-100000"/>
          </a:gradFill>
          <a:ln w="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152" name="Isosceles Triangle 151">
            <a:extLst>
              <a:ext uri="{FF2B5EF4-FFF2-40B4-BE49-F238E27FC236}">
                <a16:creationId xmlns:a16="http://schemas.microsoft.com/office/drawing/2014/main" id="{7FB69FDE-EB61-4D92-897B-9891C99BFCFF}"/>
              </a:ext>
            </a:extLst>
          </p:cNvPr>
          <p:cNvSpPr/>
          <p:nvPr/>
        </p:nvSpPr>
        <p:spPr bwMode="auto">
          <a:xfrm rot="5400000">
            <a:off x="4194387" y="-138987"/>
            <a:ext cx="980321" cy="5332447"/>
          </a:xfrm>
          <a:prstGeom prst="triangle">
            <a:avLst/>
          </a:prstGeom>
          <a:gradFill>
            <a:gsLst>
              <a:gs pos="0">
                <a:schemeClr val="accent2">
                  <a:lumMod val="20000"/>
                  <a:lumOff val="80000"/>
                </a:schemeClr>
              </a:gs>
              <a:gs pos="79000">
                <a:schemeClr val="accent2"/>
              </a:gs>
              <a:gs pos="100000">
                <a:schemeClr val="accent2">
                  <a:lumMod val="60000"/>
                  <a:lumOff val="40000"/>
                </a:schemeClr>
              </a:gs>
            </a:gsLst>
            <a:lin ang="5400000" scaled="1"/>
          </a:gradFill>
          <a:ln w="0">
            <a:solidFill>
              <a:schemeClr val="tx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153" name="Text Box 11">
            <a:extLst>
              <a:ext uri="{FF2B5EF4-FFF2-40B4-BE49-F238E27FC236}">
                <a16:creationId xmlns:a16="http://schemas.microsoft.com/office/drawing/2014/main" id="{471EC2D6-A5C5-471E-989C-A039D7136A09}"/>
              </a:ext>
            </a:extLst>
          </p:cNvPr>
          <p:cNvSpPr txBox="1">
            <a:spLocks noChangeArrowheads="1"/>
          </p:cNvSpPr>
          <p:nvPr/>
        </p:nvSpPr>
        <p:spPr bwMode="auto">
          <a:xfrm>
            <a:off x="399438" y="6379340"/>
            <a:ext cx="859536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a:lnSpc>
                <a:spcPct val="100000"/>
              </a:lnSpc>
              <a:spcBef>
                <a:spcPct val="0"/>
              </a:spcBef>
              <a:spcAft>
                <a:spcPct val="0"/>
              </a:spcAft>
              <a:buClrTx/>
              <a:buFontTx/>
              <a:buNone/>
            </a:pPr>
            <a:r>
              <a:rPr lang="it-IT" altLang="en-US" sz="1200" b="0" dirty="0">
                <a:solidFill>
                  <a:schemeClr val="tx1"/>
                </a:solidFill>
                <a:latin typeface="Calibri" panose="020F0502020204030204" pitchFamily="34" charset="0"/>
                <a:cs typeface="Calibri" panose="020F0502020204030204" pitchFamily="34" charset="0"/>
              </a:rPr>
              <a:t>Siddiqi. J Heart Lung Transplant. 2020;39:405.</a:t>
            </a:r>
          </a:p>
        </p:txBody>
      </p:sp>
      <p:grpSp>
        <p:nvGrpSpPr>
          <p:cNvPr id="154" name="Group 153">
            <a:extLst>
              <a:ext uri="{FF2B5EF4-FFF2-40B4-BE49-F238E27FC236}">
                <a16:creationId xmlns:a16="http://schemas.microsoft.com/office/drawing/2014/main" id="{A07680ED-B1F0-442A-B655-68FFC4ED4822}"/>
              </a:ext>
            </a:extLst>
          </p:cNvPr>
          <p:cNvGrpSpPr/>
          <p:nvPr/>
        </p:nvGrpSpPr>
        <p:grpSpPr>
          <a:xfrm>
            <a:off x="3644899" y="5275112"/>
            <a:ext cx="6245861" cy="1132549"/>
            <a:chOff x="3644899" y="5186577"/>
            <a:chExt cx="6245861" cy="1239184"/>
          </a:xfrm>
        </p:grpSpPr>
        <p:sp>
          <p:nvSpPr>
            <p:cNvPr id="155" name="Rectangle: Rounded Corners 154">
              <a:extLst>
                <a:ext uri="{FF2B5EF4-FFF2-40B4-BE49-F238E27FC236}">
                  <a16:creationId xmlns:a16="http://schemas.microsoft.com/office/drawing/2014/main" id="{FA1F1DC7-B31D-4E7D-801D-E85899142E35}"/>
                </a:ext>
              </a:extLst>
            </p:cNvPr>
            <p:cNvSpPr/>
            <p:nvPr/>
          </p:nvSpPr>
          <p:spPr>
            <a:xfrm>
              <a:off x="3644899" y="5251290"/>
              <a:ext cx="6245860" cy="365706"/>
            </a:xfrm>
            <a:prstGeom prst="round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6" name="Rectangle: Rounded Corners 155">
              <a:extLst>
                <a:ext uri="{FF2B5EF4-FFF2-40B4-BE49-F238E27FC236}">
                  <a16:creationId xmlns:a16="http://schemas.microsoft.com/office/drawing/2014/main" id="{A4EABC5B-808D-4C35-A52E-3ED45B297C7F}"/>
                </a:ext>
              </a:extLst>
            </p:cNvPr>
            <p:cNvSpPr/>
            <p:nvPr/>
          </p:nvSpPr>
          <p:spPr>
            <a:xfrm>
              <a:off x="5600700" y="5654451"/>
              <a:ext cx="4290059" cy="368343"/>
            </a:xfrm>
            <a:prstGeom prst="round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7" name="Rectangle: Rounded Corners 156">
              <a:extLst>
                <a:ext uri="{FF2B5EF4-FFF2-40B4-BE49-F238E27FC236}">
                  <a16:creationId xmlns:a16="http://schemas.microsoft.com/office/drawing/2014/main" id="{B6C631B9-0A63-4C7A-83CF-5E24B7C4759B}"/>
                </a:ext>
              </a:extLst>
            </p:cNvPr>
            <p:cNvSpPr/>
            <p:nvPr/>
          </p:nvSpPr>
          <p:spPr>
            <a:xfrm>
              <a:off x="4686300" y="6054181"/>
              <a:ext cx="5204460" cy="365706"/>
            </a:xfrm>
            <a:prstGeom prst="round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Oxygen</a:t>
              </a:r>
            </a:p>
          </p:txBody>
        </p:sp>
        <p:sp>
          <p:nvSpPr>
            <p:cNvPr id="158" name="Rectangle: Rounded Corners 157">
              <a:extLst>
                <a:ext uri="{FF2B5EF4-FFF2-40B4-BE49-F238E27FC236}">
                  <a16:creationId xmlns:a16="http://schemas.microsoft.com/office/drawing/2014/main" id="{6B8BB042-AE18-4F54-B0F3-DA6D12720286}"/>
                </a:ext>
              </a:extLst>
            </p:cNvPr>
            <p:cNvSpPr/>
            <p:nvPr/>
          </p:nvSpPr>
          <p:spPr>
            <a:xfrm>
              <a:off x="3644899" y="5239566"/>
              <a:ext cx="1039519" cy="377430"/>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9" name="TextBox 158">
              <a:extLst>
                <a:ext uri="{FF2B5EF4-FFF2-40B4-BE49-F238E27FC236}">
                  <a16:creationId xmlns:a16="http://schemas.microsoft.com/office/drawing/2014/main" id="{9B82DAAD-6C26-4618-82BD-DE55BD498034}"/>
                </a:ext>
              </a:extLst>
            </p:cNvPr>
            <p:cNvSpPr txBox="1"/>
            <p:nvPr/>
          </p:nvSpPr>
          <p:spPr bwMode="auto">
            <a:xfrm>
              <a:off x="5549210" y="5186577"/>
              <a:ext cx="1676396" cy="4714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2200" dirty="0">
                  <a:latin typeface="Calibri" panose="020F0502020204030204" pitchFamily="34" charset="0"/>
                </a:rPr>
                <a:t>Remdesivir</a:t>
              </a:r>
            </a:p>
          </p:txBody>
        </p:sp>
        <p:sp>
          <p:nvSpPr>
            <p:cNvPr id="160" name="Rectangle: Rounded Corners 159">
              <a:extLst>
                <a:ext uri="{FF2B5EF4-FFF2-40B4-BE49-F238E27FC236}">
                  <a16:creationId xmlns:a16="http://schemas.microsoft.com/office/drawing/2014/main" id="{262F182D-C010-475D-BAA3-0E4C2E76D1AE}"/>
                </a:ext>
              </a:extLst>
            </p:cNvPr>
            <p:cNvSpPr/>
            <p:nvPr/>
          </p:nvSpPr>
          <p:spPr>
            <a:xfrm>
              <a:off x="5600701" y="5635650"/>
              <a:ext cx="408674" cy="377430"/>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1" name="TextBox 160">
              <a:extLst>
                <a:ext uri="{FF2B5EF4-FFF2-40B4-BE49-F238E27FC236}">
                  <a16:creationId xmlns:a16="http://schemas.microsoft.com/office/drawing/2014/main" id="{C2A1E7CC-CE9B-4404-BF16-F79C9984BA71}"/>
                </a:ext>
              </a:extLst>
            </p:cNvPr>
            <p:cNvSpPr txBox="1"/>
            <p:nvPr/>
          </p:nvSpPr>
          <p:spPr bwMode="auto">
            <a:xfrm>
              <a:off x="6764943" y="5592594"/>
              <a:ext cx="2370247" cy="4714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2200" dirty="0">
                  <a:latin typeface="Calibri" panose="020F0502020204030204" pitchFamily="34" charset="0"/>
                </a:rPr>
                <a:t>Dexamethasone</a:t>
              </a:r>
            </a:p>
          </p:txBody>
        </p:sp>
        <p:sp>
          <p:nvSpPr>
            <p:cNvPr id="162" name="Rectangle: Rounded Corners 161">
              <a:extLst>
                <a:ext uri="{FF2B5EF4-FFF2-40B4-BE49-F238E27FC236}">
                  <a16:creationId xmlns:a16="http://schemas.microsoft.com/office/drawing/2014/main" id="{FD380D23-5263-4DE7-8C85-AADD908910B7}"/>
                </a:ext>
              </a:extLst>
            </p:cNvPr>
            <p:cNvSpPr/>
            <p:nvPr/>
          </p:nvSpPr>
          <p:spPr>
            <a:xfrm>
              <a:off x="7342674" y="5241096"/>
              <a:ext cx="2548085" cy="377430"/>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3" name="Rectangle: Rounded Corners 162">
              <a:extLst>
                <a:ext uri="{FF2B5EF4-FFF2-40B4-BE49-F238E27FC236}">
                  <a16:creationId xmlns:a16="http://schemas.microsoft.com/office/drawing/2014/main" id="{FB383A37-3B58-4210-8967-E97B7B1BBF16}"/>
                </a:ext>
              </a:extLst>
            </p:cNvPr>
            <p:cNvSpPr/>
            <p:nvPr/>
          </p:nvSpPr>
          <p:spPr>
            <a:xfrm>
              <a:off x="4684418" y="6048331"/>
              <a:ext cx="1324957" cy="377430"/>
            </a:xfrm>
            <a:prstGeom prst="roundRect">
              <a:avLst/>
            </a:prstGeom>
            <a:pattFill prst="wdDnDiag">
              <a:fgClr>
                <a:schemeClr val="accent3">
                  <a:lumMod val="60000"/>
                  <a:lumOff val="40000"/>
                </a:schemeClr>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64" name="Rectangle: Rounded Corners 163">
            <a:extLst>
              <a:ext uri="{FF2B5EF4-FFF2-40B4-BE49-F238E27FC236}">
                <a16:creationId xmlns:a16="http://schemas.microsoft.com/office/drawing/2014/main" id="{16103DD4-0E42-4273-8A19-8B3687487445}"/>
              </a:ext>
            </a:extLst>
          </p:cNvPr>
          <p:cNvSpPr/>
          <p:nvPr/>
        </p:nvSpPr>
        <p:spPr>
          <a:xfrm>
            <a:off x="10109879" y="4270089"/>
            <a:ext cx="286624" cy="277397"/>
          </a:xfrm>
          <a:prstGeom prst="roundRect">
            <a:avLst/>
          </a:prstGeom>
          <a:pattFill prst="wdDnDiag">
            <a:fgClr>
              <a:schemeClr val="accent3">
                <a:lumMod val="60000"/>
                <a:lumOff val="40000"/>
              </a:schemeClr>
            </a:fgClr>
            <a:bgClr>
              <a:schemeClr val="tx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5" name="TextBox 164">
            <a:extLst>
              <a:ext uri="{FF2B5EF4-FFF2-40B4-BE49-F238E27FC236}">
                <a16:creationId xmlns:a16="http://schemas.microsoft.com/office/drawing/2014/main" id="{7B0E6C7E-F1BA-4FB2-8C4E-FB3158D7A7C3}"/>
              </a:ext>
            </a:extLst>
          </p:cNvPr>
          <p:cNvSpPr txBox="1"/>
          <p:nvPr/>
        </p:nvSpPr>
        <p:spPr bwMode="auto">
          <a:xfrm>
            <a:off x="10351853" y="4224121"/>
            <a:ext cx="16763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dirty="0">
                <a:latin typeface="Calibri" panose="020F0502020204030204" pitchFamily="34" charset="0"/>
              </a:rPr>
              <a:t>Benefit unclear</a:t>
            </a:r>
          </a:p>
        </p:txBody>
      </p:sp>
      <p:sp>
        <p:nvSpPr>
          <p:cNvPr id="166" name="Rectangle: Rounded Corners 165">
            <a:extLst>
              <a:ext uri="{FF2B5EF4-FFF2-40B4-BE49-F238E27FC236}">
                <a16:creationId xmlns:a16="http://schemas.microsoft.com/office/drawing/2014/main" id="{5C44B673-3A13-485A-ADC5-1ABBE701EB65}"/>
              </a:ext>
            </a:extLst>
          </p:cNvPr>
          <p:cNvSpPr/>
          <p:nvPr/>
        </p:nvSpPr>
        <p:spPr>
          <a:xfrm>
            <a:off x="10113920" y="3510245"/>
            <a:ext cx="286625" cy="277397"/>
          </a:xfrm>
          <a:prstGeom prst="roundRect">
            <a:avLst/>
          </a:prstGeom>
          <a:solidFill>
            <a:schemeClr val="accent3">
              <a:lumMod val="60000"/>
              <a:lumOff val="4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67" name="TextBox 166">
            <a:extLst>
              <a:ext uri="{FF2B5EF4-FFF2-40B4-BE49-F238E27FC236}">
                <a16:creationId xmlns:a16="http://schemas.microsoft.com/office/drawing/2014/main" id="{AE7B7286-0D16-4E5F-AF4E-16D697588A0E}"/>
              </a:ext>
            </a:extLst>
          </p:cNvPr>
          <p:cNvSpPr txBox="1"/>
          <p:nvPr/>
        </p:nvSpPr>
        <p:spPr bwMode="auto">
          <a:xfrm>
            <a:off x="10339194" y="3328584"/>
            <a:ext cx="1676396"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ts val="0"/>
              </a:spcBef>
              <a:spcAft>
                <a:spcPct val="0"/>
              </a:spcAft>
              <a:buClrTx/>
              <a:buFontTx/>
              <a:buNone/>
            </a:pPr>
            <a:r>
              <a:rPr lang="en-US" dirty="0">
                <a:latin typeface="Calibri" panose="020F0502020204030204" pitchFamily="34" charset="0"/>
              </a:rPr>
              <a:t>Benefit demonstrated</a:t>
            </a:r>
          </a:p>
        </p:txBody>
      </p:sp>
      <p:cxnSp>
        <p:nvCxnSpPr>
          <p:cNvPr id="168" name="Straight Arrow Connector 167">
            <a:extLst>
              <a:ext uri="{FF2B5EF4-FFF2-40B4-BE49-F238E27FC236}">
                <a16:creationId xmlns:a16="http://schemas.microsoft.com/office/drawing/2014/main" id="{6BD579A4-41ED-4D46-A834-9B0830D7CA1C}"/>
              </a:ext>
            </a:extLst>
          </p:cNvPr>
          <p:cNvCxnSpPr/>
          <p:nvPr/>
        </p:nvCxnSpPr>
        <p:spPr bwMode="auto">
          <a:xfrm flipV="1">
            <a:off x="1997476" y="1775534"/>
            <a:ext cx="0" cy="1908699"/>
          </a:xfrm>
          <a:prstGeom prst="straightConnector1">
            <a:avLst/>
          </a:prstGeom>
          <a:noFill/>
          <a:ln w="28575" cap="flat" cmpd="sng" algn="ctr">
            <a:solidFill>
              <a:schemeClr val="tx1"/>
            </a:solidFill>
            <a:prstDash val="solid"/>
            <a:round/>
            <a:headEnd type="none" w="med" len="med"/>
            <a:tailEnd type="triangle"/>
          </a:ln>
          <a:effectLst/>
        </p:spPr>
      </p:cxnSp>
      <p:cxnSp>
        <p:nvCxnSpPr>
          <p:cNvPr id="169" name="Straight Arrow Connector 168">
            <a:extLst>
              <a:ext uri="{FF2B5EF4-FFF2-40B4-BE49-F238E27FC236}">
                <a16:creationId xmlns:a16="http://schemas.microsoft.com/office/drawing/2014/main" id="{F864E86F-07AD-493C-BDD2-10B658408423}"/>
              </a:ext>
            </a:extLst>
          </p:cNvPr>
          <p:cNvCxnSpPr>
            <a:cxnSpLocks/>
          </p:cNvCxnSpPr>
          <p:nvPr/>
        </p:nvCxnSpPr>
        <p:spPr bwMode="auto">
          <a:xfrm>
            <a:off x="1988597" y="3693111"/>
            <a:ext cx="8030711" cy="0"/>
          </a:xfrm>
          <a:prstGeom prst="straightConnector1">
            <a:avLst/>
          </a:prstGeom>
          <a:noFill/>
          <a:ln w="28575" cap="flat" cmpd="sng" algn="ctr">
            <a:solidFill>
              <a:schemeClr val="tx1"/>
            </a:solidFill>
            <a:prstDash val="solid"/>
            <a:round/>
            <a:headEnd type="none" w="med" len="med"/>
            <a:tailEnd type="triangle"/>
          </a:ln>
          <a:effectLst/>
        </p:spPr>
      </p:cxnSp>
      <p:sp>
        <p:nvSpPr>
          <p:cNvPr id="170" name="Freeform: Shape 169">
            <a:extLst>
              <a:ext uri="{FF2B5EF4-FFF2-40B4-BE49-F238E27FC236}">
                <a16:creationId xmlns:a16="http://schemas.microsoft.com/office/drawing/2014/main" id="{406FF261-D554-411A-8F34-0DD90602A039}"/>
              </a:ext>
            </a:extLst>
          </p:cNvPr>
          <p:cNvSpPr/>
          <p:nvPr/>
        </p:nvSpPr>
        <p:spPr bwMode="auto">
          <a:xfrm>
            <a:off x="2006353" y="1855433"/>
            <a:ext cx="7981026" cy="1819922"/>
          </a:xfrm>
          <a:custGeom>
            <a:avLst/>
            <a:gdLst>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42843 w 7981026"/>
              <a:gd name="connsiteY11" fmla="*/ 142043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42843 w 7981026"/>
              <a:gd name="connsiteY11" fmla="*/ 142043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42843 w 7981026"/>
              <a:gd name="connsiteY11" fmla="*/ 142043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61103 w 7981026"/>
              <a:gd name="connsiteY10" fmla="*/ 355107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34470 w 7981026"/>
              <a:gd name="connsiteY10" fmla="*/ 408373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29305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07837 w 7981026"/>
              <a:gd name="connsiteY10" fmla="*/ 381740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11550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07837 w 7981026"/>
              <a:gd name="connsiteY10" fmla="*/ 381740 h 1819922"/>
              <a:gd name="connsiteX11" fmla="*/ 6507333 w 7981026"/>
              <a:gd name="connsiteY11" fmla="*/ 168676 h 1819922"/>
              <a:gd name="connsiteX12" fmla="*/ 7981026 w 7981026"/>
              <a:gd name="connsiteY12" fmla="*/ 0 h 1819922"/>
              <a:gd name="connsiteX0" fmla="*/ 0 w 7981026"/>
              <a:gd name="connsiteY0" fmla="*/ 1819922 h 1819922"/>
              <a:gd name="connsiteX1" fmla="*/ 648070 w 7981026"/>
              <a:gd name="connsiteY1" fmla="*/ 1571348 h 1819922"/>
              <a:gd name="connsiteX2" fmla="*/ 1198486 w 7981026"/>
              <a:gd name="connsiteY2" fmla="*/ 1411550 h 1819922"/>
              <a:gd name="connsiteX3" fmla="*/ 1828800 w 7981026"/>
              <a:gd name="connsiteY3" fmla="*/ 1411550 h 1819922"/>
              <a:gd name="connsiteX4" fmla="*/ 2574525 w 7981026"/>
              <a:gd name="connsiteY4" fmla="*/ 1482571 h 1819922"/>
              <a:gd name="connsiteX5" fmla="*/ 3195962 w 7981026"/>
              <a:gd name="connsiteY5" fmla="*/ 1296140 h 1819922"/>
              <a:gd name="connsiteX6" fmla="*/ 3701989 w 7981026"/>
              <a:gd name="connsiteY6" fmla="*/ 1065320 h 1819922"/>
              <a:gd name="connsiteX7" fmla="*/ 4279037 w 7981026"/>
              <a:gd name="connsiteY7" fmla="*/ 958788 h 1819922"/>
              <a:gd name="connsiteX8" fmla="*/ 5015884 w 7981026"/>
              <a:gd name="connsiteY8" fmla="*/ 923278 h 1819922"/>
              <a:gd name="connsiteX9" fmla="*/ 5548544 w 7981026"/>
              <a:gd name="connsiteY9" fmla="*/ 772357 h 1819922"/>
              <a:gd name="connsiteX10" fmla="*/ 6107837 w 7981026"/>
              <a:gd name="connsiteY10" fmla="*/ 381740 h 1819922"/>
              <a:gd name="connsiteX11" fmla="*/ 6507333 w 7981026"/>
              <a:gd name="connsiteY11" fmla="*/ 168676 h 1819922"/>
              <a:gd name="connsiteX12" fmla="*/ 7981026 w 7981026"/>
              <a:gd name="connsiteY12" fmla="*/ 0 h 1819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81026" h="1819922">
                <a:moveTo>
                  <a:pt x="0" y="1819922"/>
                </a:moveTo>
                <a:cubicBezTo>
                  <a:pt x="224161" y="1729666"/>
                  <a:pt x="448322" y="1639410"/>
                  <a:pt x="648070" y="1571348"/>
                </a:cubicBezTo>
                <a:cubicBezTo>
                  <a:pt x="847818" y="1503286"/>
                  <a:pt x="1001698" y="1438183"/>
                  <a:pt x="1198486" y="1411550"/>
                </a:cubicBezTo>
                <a:cubicBezTo>
                  <a:pt x="1395274" y="1384917"/>
                  <a:pt x="1608338" y="1381958"/>
                  <a:pt x="1828800" y="1411550"/>
                </a:cubicBezTo>
                <a:cubicBezTo>
                  <a:pt x="2049262" y="1441142"/>
                  <a:pt x="2346665" y="1501806"/>
                  <a:pt x="2574525" y="1482571"/>
                </a:cubicBezTo>
                <a:cubicBezTo>
                  <a:pt x="2802385" y="1463336"/>
                  <a:pt x="3008051" y="1365682"/>
                  <a:pt x="3195962" y="1296140"/>
                </a:cubicBezTo>
                <a:cubicBezTo>
                  <a:pt x="3383873" y="1226598"/>
                  <a:pt x="3521477" y="1121545"/>
                  <a:pt x="3701989" y="1065320"/>
                </a:cubicBezTo>
                <a:cubicBezTo>
                  <a:pt x="3882502" y="1009095"/>
                  <a:pt x="4060055" y="982462"/>
                  <a:pt x="4279037" y="958788"/>
                </a:cubicBezTo>
                <a:cubicBezTo>
                  <a:pt x="4498020" y="935114"/>
                  <a:pt x="4804300" y="954350"/>
                  <a:pt x="5015884" y="923278"/>
                </a:cubicBezTo>
                <a:cubicBezTo>
                  <a:pt x="5227468" y="892206"/>
                  <a:pt x="5366552" y="862613"/>
                  <a:pt x="5548544" y="772357"/>
                </a:cubicBezTo>
                <a:cubicBezTo>
                  <a:pt x="5730536" y="682101"/>
                  <a:pt x="5948039" y="482353"/>
                  <a:pt x="6107837" y="381740"/>
                </a:cubicBezTo>
                <a:cubicBezTo>
                  <a:pt x="6267635" y="281127"/>
                  <a:pt x="6390444" y="210105"/>
                  <a:pt x="6507333" y="168676"/>
                </a:cubicBezTo>
                <a:cubicBezTo>
                  <a:pt x="6819531" y="56226"/>
                  <a:pt x="7413594" y="41429"/>
                  <a:pt x="7981026" y="0"/>
                </a:cubicBezTo>
              </a:path>
            </a:pathLst>
          </a:custGeom>
          <a:noFill/>
          <a:ln w="28575">
            <a:solidFill>
              <a:schemeClr val="tx1"/>
            </a:solidFill>
            <a:miter lim="800000"/>
            <a:headEnd/>
            <a:tailEnd/>
          </a:ln>
        </p:spPr>
        <p:txBody>
          <a:bodyPr rtlCol="0" anchor="ctr"/>
          <a:lstStyle/>
          <a:p>
            <a:pPr algn="ctr"/>
            <a:endParaRPr lang="en-US" dirty="0"/>
          </a:p>
        </p:txBody>
      </p:sp>
      <p:sp>
        <p:nvSpPr>
          <p:cNvPr id="171" name="TextBox 170">
            <a:extLst>
              <a:ext uri="{FF2B5EF4-FFF2-40B4-BE49-F238E27FC236}">
                <a16:creationId xmlns:a16="http://schemas.microsoft.com/office/drawing/2014/main" id="{BA053356-BE8F-4A9D-A72A-CAC4292549DE}"/>
              </a:ext>
            </a:extLst>
          </p:cNvPr>
          <p:cNvSpPr txBox="1"/>
          <p:nvPr/>
        </p:nvSpPr>
        <p:spPr bwMode="auto">
          <a:xfrm>
            <a:off x="2598877" y="1232126"/>
            <a:ext cx="169924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latin typeface="Calibri" panose="020F0502020204030204" pitchFamily="34" charset="0"/>
              </a:rPr>
              <a:t>Stage I</a:t>
            </a:r>
          </a:p>
          <a:p>
            <a:pPr algn="ctr">
              <a:lnSpc>
                <a:spcPct val="100000"/>
              </a:lnSpc>
              <a:spcBef>
                <a:spcPts val="0"/>
              </a:spcBef>
              <a:spcAft>
                <a:spcPct val="0"/>
              </a:spcAft>
              <a:buClrTx/>
              <a:buFontTx/>
              <a:buNone/>
            </a:pPr>
            <a:r>
              <a:rPr lang="en-US" dirty="0">
                <a:latin typeface="Calibri" panose="020F0502020204030204" pitchFamily="34" charset="0"/>
              </a:rPr>
              <a:t>(Early Infection)</a:t>
            </a:r>
          </a:p>
        </p:txBody>
      </p:sp>
      <p:sp>
        <p:nvSpPr>
          <p:cNvPr id="172" name="TextBox 171">
            <a:extLst>
              <a:ext uri="{FF2B5EF4-FFF2-40B4-BE49-F238E27FC236}">
                <a16:creationId xmlns:a16="http://schemas.microsoft.com/office/drawing/2014/main" id="{35CC394E-1EE3-4605-924F-8BD19B6C539C}"/>
              </a:ext>
            </a:extLst>
          </p:cNvPr>
          <p:cNvSpPr txBox="1"/>
          <p:nvPr/>
        </p:nvSpPr>
        <p:spPr bwMode="auto">
          <a:xfrm rot="16200000">
            <a:off x="810187" y="2498232"/>
            <a:ext cx="185493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latin typeface="Calibri" panose="020F0502020204030204" pitchFamily="34" charset="0"/>
              </a:rPr>
              <a:t>Severity of Illness</a:t>
            </a:r>
          </a:p>
        </p:txBody>
      </p:sp>
      <p:sp>
        <p:nvSpPr>
          <p:cNvPr id="173" name="TextBox 172">
            <a:extLst>
              <a:ext uri="{FF2B5EF4-FFF2-40B4-BE49-F238E27FC236}">
                <a16:creationId xmlns:a16="http://schemas.microsoft.com/office/drawing/2014/main" id="{B1BF924D-AD81-43C7-BFC4-BFFE9256E513}"/>
              </a:ext>
            </a:extLst>
          </p:cNvPr>
          <p:cNvSpPr txBox="1"/>
          <p:nvPr/>
        </p:nvSpPr>
        <p:spPr bwMode="auto">
          <a:xfrm>
            <a:off x="5049842" y="1233974"/>
            <a:ext cx="199227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latin typeface="Calibri" panose="020F0502020204030204" pitchFamily="34" charset="0"/>
              </a:rPr>
              <a:t>Stage II</a:t>
            </a:r>
          </a:p>
          <a:p>
            <a:pPr algn="ctr">
              <a:lnSpc>
                <a:spcPct val="100000"/>
              </a:lnSpc>
              <a:spcBef>
                <a:spcPts val="0"/>
              </a:spcBef>
              <a:spcAft>
                <a:spcPct val="0"/>
              </a:spcAft>
              <a:buClrTx/>
              <a:buFontTx/>
              <a:buNone/>
            </a:pPr>
            <a:r>
              <a:rPr lang="en-US" dirty="0">
                <a:latin typeface="Calibri" panose="020F0502020204030204" pitchFamily="34" charset="0"/>
              </a:rPr>
              <a:t>(Pulmonary Phase)</a:t>
            </a:r>
          </a:p>
        </p:txBody>
      </p:sp>
      <p:sp>
        <p:nvSpPr>
          <p:cNvPr id="174" name="TextBox 173">
            <a:extLst>
              <a:ext uri="{FF2B5EF4-FFF2-40B4-BE49-F238E27FC236}">
                <a16:creationId xmlns:a16="http://schemas.microsoft.com/office/drawing/2014/main" id="{5EDACD37-49B1-4CCA-A429-4F66F0513C01}"/>
              </a:ext>
            </a:extLst>
          </p:cNvPr>
          <p:cNvSpPr txBox="1"/>
          <p:nvPr/>
        </p:nvSpPr>
        <p:spPr bwMode="auto">
          <a:xfrm>
            <a:off x="5154744" y="1767698"/>
            <a:ext cx="44595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latin typeface="Calibri" panose="020F0502020204030204" pitchFamily="34" charset="0"/>
              </a:rPr>
              <a:t>IIA</a:t>
            </a:r>
          </a:p>
        </p:txBody>
      </p:sp>
      <p:sp>
        <p:nvSpPr>
          <p:cNvPr id="175" name="TextBox 174">
            <a:extLst>
              <a:ext uri="{FF2B5EF4-FFF2-40B4-BE49-F238E27FC236}">
                <a16:creationId xmlns:a16="http://schemas.microsoft.com/office/drawing/2014/main" id="{D6DD2899-EA76-4003-872C-495991C7BF28}"/>
              </a:ext>
            </a:extLst>
          </p:cNvPr>
          <p:cNvSpPr txBox="1"/>
          <p:nvPr/>
        </p:nvSpPr>
        <p:spPr bwMode="auto">
          <a:xfrm>
            <a:off x="6529898" y="1767698"/>
            <a:ext cx="42511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latin typeface="Calibri" panose="020F0502020204030204" pitchFamily="34" charset="0"/>
              </a:rPr>
              <a:t>IIB</a:t>
            </a:r>
          </a:p>
        </p:txBody>
      </p:sp>
      <p:sp>
        <p:nvSpPr>
          <p:cNvPr id="176" name="TextBox 175">
            <a:extLst>
              <a:ext uri="{FF2B5EF4-FFF2-40B4-BE49-F238E27FC236}">
                <a16:creationId xmlns:a16="http://schemas.microsoft.com/office/drawing/2014/main" id="{715BF036-3A6E-4835-831F-A25BDDCAD1B9}"/>
              </a:ext>
            </a:extLst>
          </p:cNvPr>
          <p:cNvSpPr txBox="1"/>
          <p:nvPr/>
        </p:nvSpPr>
        <p:spPr bwMode="auto">
          <a:xfrm>
            <a:off x="7342674" y="1233974"/>
            <a:ext cx="281667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latin typeface="Calibri" panose="020F0502020204030204" pitchFamily="34" charset="0"/>
              </a:rPr>
              <a:t>Stage III</a:t>
            </a:r>
          </a:p>
          <a:p>
            <a:pPr algn="ctr">
              <a:lnSpc>
                <a:spcPct val="100000"/>
              </a:lnSpc>
              <a:spcBef>
                <a:spcPts val="0"/>
              </a:spcBef>
              <a:spcAft>
                <a:spcPct val="0"/>
              </a:spcAft>
              <a:buClrTx/>
              <a:buFontTx/>
              <a:buNone/>
            </a:pPr>
            <a:r>
              <a:rPr lang="en-US" dirty="0">
                <a:latin typeface="Calibri" panose="020F0502020204030204" pitchFamily="34" charset="0"/>
              </a:rPr>
              <a:t>(Hyperinflammation Phase)</a:t>
            </a:r>
          </a:p>
        </p:txBody>
      </p:sp>
      <p:sp>
        <p:nvSpPr>
          <p:cNvPr id="177" name="TextBox 176">
            <a:extLst>
              <a:ext uri="{FF2B5EF4-FFF2-40B4-BE49-F238E27FC236}">
                <a16:creationId xmlns:a16="http://schemas.microsoft.com/office/drawing/2014/main" id="{DB5F4C82-C7ED-4B7D-B990-70EB6A681E47}"/>
              </a:ext>
            </a:extLst>
          </p:cNvPr>
          <p:cNvSpPr txBox="1"/>
          <p:nvPr/>
        </p:nvSpPr>
        <p:spPr bwMode="auto">
          <a:xfrm>
            <a:off x="2344897" y="2342832"/>
            <a:ext cx="220720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latin typeface="Calibri" panose="020F0502020204030204" pitchFamily="34" charset="0"/>
              </a:rPr>
              <a:t>Viral Response Phase</a:t>
            </a:r>
          </a:p>
        </p:txBody>
      </p:sp>
      <p:sp>
        <p:nvSpPr>
          <p:cNvPr id="178" name="TextBox 177">
            <a:extLst>
              <a:ext uri="{FF2B5EF4-FFF2-40B4-BE49-F238E27FC236}">
                <a16:creationId xmlns:a16="http://schemas.microsoft.com/office/drawing/2014/main" id="{CD15ACD3-59F2-411F-87FB-8F48CAB0E38C}"/>
              </a:ext>
            </a:extLst>
          </p:cNvPr>
          <p:cNvSpPr txBox="1"/>
          <p:nvPr/>
        </p:nvSpPr>
        <p:spPr bwMode="auto">
          <a:xfrm>
            <a:off x="6436845" y="2917475"/>
            <a:ext cx="35612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latin typeface="Calibri" panose="020F0502020204030204" pitchFamily="34" charset="0"/>
              </a:rPr>
              <a:t>Host Inflammatory Response Phase</a:t>
            </a:r>
          </a:p>
        </p:txBody>
      </p:sp>
      <p:cxnSp>
        <p:nvCxnSpPr>
          <p:cNvPr id="179" name="Straight Connector 178">
            <a:extLst>
              <a:ext uri="{FF2B5EF4-FFF2-40B4-BE49-F238E27FC236}">
                <a16:creationId xmlns:a16="http://schemas.microsoft.com/office/drawing/2014/main" id="{02628236-B4AA-4DDE-ACC7-0A1FD6F71A07}"/>
              </a:ext>
            </a:extLst>
          </p:cNvPr>
          <p:cNvCxnSpPr>
            <a:cxnSpLocks/>
          </p:cNvCxnSpPr>
          <p:nvPr/>
        </p:nvCxnSpPr>
        <p:spPr bwMode="auto">
          <a:xfrm>
            <a:off x="6030586" y="1831958"/>
            <a:ext cx="0" cy="1870434"/>
          </a:xfrm>
          <a:prstGeom prst="line">
            <a:avLst/>
          </a:prstGeom>
          <a:noFill/>
          <a:ln w="28575" cap="flat" cmpd="sng" algn="ctr">
            <a:solidFill>
              <a:schemeClr val="tx1"/>
            </a:solidFill>
            <a:prstDash val="dash"/>
            <a:round/>
            <a:headEnd type="none" w="med" len="med"/>
            <a:tailEnd type="none" w="med" len="med"/>
          </a:ln>
          <a:effectLst/>
        </p:spPr>
      </p:cxnSp>
      <p:sp>
        <p:nvSpPr>
          <p:cNvPr id="180" name="TextBox 179">
            <a:extLst>
              <a:ext uri="{FF2B5EF4-FFF2-40B4-BE49-F238E27FC236}">
                <a16:creationId xmlns:a16="http://schemas.microsoft.com/office/drawing/2014/main" id="{36464653-613B-4A7A-88F5-6467BEA20401}"/>
              </a:ext>
            </a:extLst>
          </p:cNvPr>
          <p:cNvSpPr txBox="1"/>
          <p:nvPr/>
        </p:nvSpPr>
        <p:spPr bwMode="auto">
          <a:xfrm>
            <a:off x="5364899" y="3627117"/>
            <a:ext cx="136486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ts val="0"/>
              </a:spcBef>
              <a:spcAft>
                <a:spcPct val="0"/>
              </a:spcAft>
              <a:buClrTx/>
              <a:buFontTx/>
              <a:buNone/>
            </a:pPr>
            <a:r>
              <a:rPr lang="en-US" dirty="0">
                <a:latin typeface="Calibri" panose="020F0502020204030204" pitchFamily="34" charset="0"/>
              </a:rPr>
              <a:t>Time Course</a:t>
            </a:r>
          </a:p>
        </p:txBody>
      </p:sp>
      <p:sp>
        <p:nvSpPr>
          <p:cNvPr id="181" name="Rectangle 180">
            <a:extLst>
              <a:ext uri="{FF2B5EF4-FFF2-40B4-BE49-F238E27FC236}">
                <a16:creationId xmlns:a16="http://schemas.microsoft.com/office/drawing/2014/main" id="{286029D3-85BC-435E-A7E4-EFCE9A137CFC}"/>
              </a:ext>
            </a:extLst>
          </p:cNvPr>
          <p:cNvSpPr/>
          <p:nvPr/>
        </p:nvSpPr>
        <p:spPr bwMode="auto">
          <a:xfrm>
            <a:off x="912395" y="4018544"/>
            <a:ext cx="1191188" cy="468982"/>
          </a:xfrm>
          <a:prstGeom prst="rect">
            <a:avLst/>
          </a:prstGeom>
          <a:solidFill>
            <a:schemeClr val="accent1"/>
          </a:solidFill>
          <a:ln w="0">
            <a:solidFill>
              <a:schemeClr val="tx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600" b="0" dirty="0">
                <a:latin typeface="Calibri" panose="020F0502020204030204" pitchFamily="34" charset="0"/>
              </a:rPr>
              <a:t>Clinical symptoms</a:t>
            </a:r>
          </a:p>
        </p:txBody>
      </p:sp>
      <p:sp>
        <p:nvSpPr>
          <p:cNvPr id="182" name="Rectangle 181">
            <a:extLst>
              <a:ext uri="{FF2B5EF4-FFF2-40B4-BE49-F238E27FC236}">
                <a16:creationId xmlns:a16="http://schemas.microsoft.com/office/drawing/2014/main" id="{CFDB0963-2081-4EFB-9F72-99EDC27269B0}"/>
              </a:ext>
            </a:extLst>
          </p:cNvPr>
          <p:cNvSpPr/>
          <p:nvPr/>
        </p:nvSpPr>
        <p:spPr bwMode="auto">
          <a:xfrm>
            <a:off x="912395" y="4672222"/>
            <a:ext cx="1191188" cy="468982"/>
          </a:xfrm>
          <a:prstGeom prst="rect">
            <a:avLst/>
          </a:prstGeom>
          <a:solidFill>
            <a:schemeClr val="accent1"/>
          </a:solidFill>
          <a:ln w="0">
            <a:solidFill>
              <a:schemeClr val="tx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600" b="0" dirty="0">
                <a:latin typeface="Calibri" panose="020F0502020204030204" pitchFamily="34" charset="0"/>
              </a:rPr>
              <a:t>Clinical signs</a:t>
            </a:r>
          </a:p>
        </p:txBody>
      </p:sp>
      <p:sp>
        <p:nvSpPr>
          <p:cNvPr id="183" name="Rectangle 182">
            <a:extLst>
              <a:ext uri="{FF2B5EF4-FFF2-40B4-BE49-F238E27FC236}">
                <a16:creationId xmlns:a16="http://schemas.microsoft.com/office/drawing/2014/main" id="{7F179F20-085C-4205-8531-0F0D8A33ABC0}"/>
              </a:ext>
            </a:extLst>
          </p:cNvPr>
          <p:cNvSpPr/>
          <p:nvPr/>
        </p:nvSpPr>
        <p:spPr bwMode="auto">
          <a:xfrm>
            <a:off x="2214133" y="3928731"/>
            <a:ext cx="2427106" cy="639952"/>
          </a:xfrm>
          <a:prstGeom prst="rect">
            <a:avLst/>
          </a:prstGeom>
          <a:solidFill>
            <a:schemeClr val="accent1"/>
          </a:solidFill>
          <a:ln w="0">
            <a:solidFill>
              <a:schemeClr val="tx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Mild constitutional symptoms</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Fever &gt; 99.6°F</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Dry cough</a:t>
            </a:r>
          </a:p>
        </p:txBody>
      </p:sp>
      <p:sp>
        <p:nvSpPr>
          <p:cNvPr id="184" name="Rectangle 183">
            <a:extLst>
              <a:ext uri="{FF2B5EF4-FFF2-40B4-BE49-F238E27FC236}">
                <a16:creationId xmlns:a16="http://schemas.microsoft.com/office/drawing/2014/main" id="{B2E08332-8C60-41A7-9169-BFC6C24D6269}"/>
              </a:ext>
            </a:extLst>
          </p:cNvPr>
          <p:cNvSpPr/>
          <p:nvPr/>
        </p:nvSpPr>
        <p:spPr bwMode="auto">
          <a:xfrm>
            <a:off x="2211478" y="4614854"/>
            <a:ext cx="2427106" cy="639952"/>
          </a:xfrm>
          <a:prstGeom prst="rect">
            <a:avLst/>
          </a:prstGeom>
          <a:solidFill>
            <a:schemeClr val="accent1"/>
          </a:solidFill>
          <a:ln w="0">
            <a:solidFill>
              <a:schemeClr val="tx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Lymphopenia</a:t>
            </a:r>
          </a:p>
        </p:txBody>
      </p:sp>
      <p:sp>
        <p:nvSpPr>
          <p:cNvPr id="185" name="Rectangle 184">
            <a:extLst>
              <a:ext uri="{FF2B5EF4-FFF2-40B4-BE49-F238E27FC236}">
                <a16:creationId xmlns:a16="http://schemas.microsoft.com/office/drawing/2014/main" id="{01D9385D-8FA9-48C2-BD63-09C57D1FDD16}"/>
              </a:ext>
            </a:extLst>
          </p:cNvPr>
          <p:cNvSpPr/>
          <p:nvPr/>
        </p:nvSpPr>
        <p:spPr bwMode="auto">
          <a:xfrm>
            <a:off x="4786253" y="3928731"/>
            <a:ext cx="2517380" cy="639952"/>
          </a:xfrm>
          <a:prstGeom prst="rect">
            <a:avLst/>
          </a:prstGeom>
          <a:solidFill>
            <a:schemeClr val="accent1"/>
          </a:solidFill>
          <a:ln w="0">
            <a:solidFill>
              <a:schemeClr val="tx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Shortness of breath without (IIA) and with hypoxia (IIB) (PaO</a:t>
            </a:r>
            <a:r>
              <a:rPr lang="en-US" sz="1400" b="0" baseline="-25000" dirty="0">
                <a:latin typeface="Calibri" panose="020F0502020204030204" pitchFamily="34" charset="0"/>
              </a:rPr>
              <a:t>2</a:t>
            </a:r>
            <a:r>
              <a:rPr lang="en-US" sz="1400" b="0" dirty="0">
                <a:latin typeface="Calibri" panose="020F0502020204030204" pitchFamily="34" charset="0"/>
              </a:rPr>
              <a:t>/FiO</a:t>
            </a:r>
            <a:r>
              <a:rPr lang="en-US" sz="1400" b="0" baseline="-25000" dirty="0">
                <a:latin typeface="Calibri" panose="020F0502020204030204" pitchFamily="34" charset="0"/>
              </a:rPr>
              <a:t>2</a:t>
            </a:r>
            <a:r>
              <a:rPr lang="en-US" sz="1400" b="0" dirty="0">
                <a:latin typeface="Calibri" panose="020F0502020204030204" pitchFamily="34" charset="0"/>
              </a:rPr>
              <a:t> ≤ 300 mm Hg)</a:t>
            </a:r>
          </a:p>
        </p:txBody>
      </p:sp>
      <p:sp>
        <p:nvSpPr>
          <p:cNvPr id="186" name="Rectangle 185">
            <a:extLst>
              <a:ext uri="{FF2B5EF4-FFF2-40B4-BE49-F238E27FC236}">
                <a16:creationId xmlns:a16="http://schemas.microsoft.com/office/drawing/2014/main" id="{FB99619B-6F99-4246-88E8-87269E125ABC}"/>
              </a:ext>
            </a:extLst>
          </p:cNvPr>
          <p:cNvSpPr/>
          <p:nvPr/>
        </p:nvSpPr>
        <p:spPr bwMode="auto">
          <a:xfrm>
            <a:off x="4786252" y="4616159"/>
            <a:ext cx="2517379" cy="639952"/>
          </a:xfrm>
          <a:prstGeom prst="rect">
            <a:avLst/>
          </a:prstGeom>
          <a:solidFill>
            <a:schemeClr val="accent1"/>
          </a:solidFill>
          <a:ln w="0">
            <a:solidFill>
              <a:schemeClr val="tx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Abnormal chest imaging</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Transaminitis</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Low-normal procalcitonin</a:t>
            </a:r>
          </a:p>
        </p:txBody>
      </p:sp>
      <p:sp>
        <p:nvSpPr>
          <p:cNvPr id="187" name="Rectangle 186">
            <a:extLst>
              <a:ext uri="{FF2B5EF4-FFF2-40B4-BE49-F238E27FC236}">
                <a16:creationId xmlns:a16="http://schemas.microsoft.com/office/drawing/2014/main" id="{734B60D5-AD76-4CE7-AC2C-1829468EB9D6}"/>
              </a:ext>
            </a:extLst>
          </p:cNvPr>
          <p:cNvSpPr/>
          <p:nvPr/>
        </p:nvSpPr>
        <p:spPr bwMode="auto">
          <a:xfrm>
            <a:off x="7455333" y="3933829"/>
            <a:ext cx="2538550" cy="639952"/>
          </a:xfrm>
          <a:prstGeom prst="rect">
            <a:avLst/>
          </a:prstGeom>
          <a:solidFill>
            <a:schemeClr val="accent1"/>
          </a:solidFill>
          <a:ln w="0">
            <a:solidFill>
              <a:schemeClr val="tx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ARDS</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SIRS/shock</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Cardiac failure</a:t>
            </a:r>
          </a:p>
        </p:txBody>
      </p:sp>
      <p:sp>
        <p:nvSpPr>
          <p:cNvPr id="188" name="Rectangle 187">
            <a:extLst>
              <a:ext uri="{FF2B5EF4-FFF2-40B4-BE49-F238E27FC236}">
                <a16:creationId xmlns:a16="http://schemas.microsoft.com/office/drawing/2014/main" id="{9BE7CA2D-A7D5-4987-933F-E7F0BC27F4EC}"/>
              </a:ext>
            </a:extLst>
          </p:cNvPr>
          <p:cNvSpPr/>
          <p:nvPr/>
        </p:nvSpPr>
        <p:spPr bwMode="auto">
          <a:xfrm>
            <a:off x="7458062" y="4621881"/>
            <a:ext cx="2538550" cy="639952"/>
          </a:xfrm>
          <a:prstGeom prst="rect">
            <a:avLst/>
          </a:prstGeom>
          <a:solidFill>
            <a:schemeClr val="accent1"/>
          </a:solidFill>
          <a:ln w="0">
            <a:solidFill>
              <a:schemeClr val="tx1"/>
            </a:solidFill>
            <a:miter lim="800000"/>
            <a:headEnd/>
            <a:tailEnd/>
          </a:ln>
        </p:spPr>
        <p:txBody>
          <a:bodyPr rtlCol="0" anchor="ctr"/>
          <a:lstStyle/>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Elevated inflammatory markers</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(CRP, LDH, IL-6, D-dimer, ferritin)</a:t>
            </a:r>
          </a:p>
          <a:p>
            <a:pPr algn="ctr" eaLnBrk="1" hangingPunct="1">
              <a:lnSpc>
                <a:spcPct val="80000"/>
              </a:lnSpc>
              <a:spcBef>
                <a:spcPts val="0"/>
              </a:spcBef>
              <a:spcAft>
                <a:spcPts val="0"/>
              </a:spcAft>
              <a:buClr>
                <a:schemeClr val="folHlink"/>
              </a:buClr>
              <a:buNone/>
            </a:pPr>
            <a:r>
              <a:rPr lang="en-US" sz="1400" b="0" dirty="0">
                <a:latin typeface="Calibri" panose="020F0502020204030204" pitchFamily="34" charset="0"/>
              </a:rPr>
              <a:t>Troponin, NT-proBNP elevation</a:t>
            </a:r>
          </a:p>
        </p:txBody>
      </p:sp>
    </p:spTree>
    <p:extLst>
      <p:ext uri="{BB962C8B-B14F-4D97-AF65-F5344CB8AC3E}">
        <p14:creationId xmlns:p14="http://schemas.microsoft.com/office/powerpoint/2010/main" val="135913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999D4D-39AE-460D-BFE7-65AA222ADF39}"/>
              </a:ext>
            </a:extLst>
          </p:cNvPr>
          <p:cNvSpPr/>
          <p:nvPr/>
        </p:nvSpPr>
        <p:spPr>
          <a:xfrm>
            <a:off x="998220" y="382395"/>
            <a:ext cx="10195560" cy="1200329"/>
          </a:xfrm>
          <a:prstGeom prst="rect">
            <a:avLst/>
          </a:prstGeom>
        </p:spPr>
        <p:txBody>
          <a:bodyPr wrap="square">
            <a:spAutoFit/>
          </a:bodyPr>
          <a:lstStyle/>
          <a:p>
            <a:pPr algn="ctr"/>
            <a:r>
              <a:rPr lang="en-US" sz="3600" dirty="0">
                <a:solidFill>
                  <a:srgbClr val="7030A0"/>
                </a:solidFill>
                <a:latin typeface="Arial Black" panose="020B0A04020102020204" pitchFamily="34" charset="0"/>
                <a:cs typeface="Aldhabi" panose="01000000000000000000" pitchFamily="2" charset="-78"/>
              </a:rPr>
              <a:t>Adaptive COVID-19 Treatment Trial (NIAID ACTT-1): Study Design</a:t>
            </a:r>
            <a:endParaRPr lang="en-IN" sz="3600" dirty="0">
              <a:solidFill>
                <a:srgbClr val="7030A0"/>
              </a:solidFill>
              <a:latin typeface="Arial Black" panose="020B0A04020102020204" pitchFamily="34" charset="0"/>
              <a:cs typeface="Aldhabi" panose="01000000000000000000" pitchFamily="2" charset="-78"/>
            </a:endParaRPr>
          </a:p>
        </p:txBody>
      </p:sp>
      <p:sp>
        <p:nvSpPr>
          <p:cNvPr id="5" name="Content Placeholder 1">
            <a:extLst>
              <a:ext uri="{FF2B5EF4-FFF2-40B4-BE49-F238E27FC236}">
                <a16:creationId xmlns:a16="http://schemas.microsoft.com/office/drawing/2014/main" id="{07E2C289-4E35-4D87-ADB5-FE7072E70292}"/>
              </a:ext>
            </a:extLst>
          </p:cNvPr>
          <p:cNvSpPr>
            <a:spLocks noGrp="1"/>
          </p:cNvSpPr>
          <p:nvPr>
            <p:ph idx="1"/>
          </p:nvPr>
        </p:nvSpPr>
        <p:spPr>
          <a:xfrm>
            <a:off x="604675" y="1513047"/>
            <a:ext cx="10877529" cy="510619"/>
          </a:xfrm>
        </p:spPr>
        <p:txBody>
          <a:bodyPr/>
          <a:lstStyle/>
          <a:p>
            <a:r>
              <a:rPr lang="en-US" sz="2400" dirty="0"/>
              <a:t>Multicenter, adaptive, randomized, double-blind, placebo-controlled phase III trial</a:t>
            </a:r>
            <a:endParaRPr lang="en-US" sz="2200" dirty="0"/>
          </a:p>
        </p:txBody>
      </p:sp>
      <p:sp>
        <p:nvSpPr>
          <p:cNvPr id="6" name="Text Box 45">
            <a:extLst>
              <a:ext uri="{FF2B5EF4-FFF2-40B4-BE49-F238E27FC236}">
                <a16:creationId xmlns:a16="http://schemas.microsoft.com/office/drawing/2014/main" id="{FEE3B339-4869-4314-BA70-1191A64D7A82}"/>
              </a:ext>
            </a:extLst>
          </p:cNvPr>
          <p:cNvSpPr txBox="1">
            <a:spLocks noChangeArrowheads="1"/>
          </p:cNvSpPr>
          <p:nvPr/>
        </p:nvSpPr>
        <p:spPr bwMode="auto">
          <a:xfrm>
            <a:off x="277339" y="2347844"/>
            <a:ext cx="348093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kumimoji="0" lang="en-GB" altLang="en-US" sz="1600" b="0" i="0" u="none" strike="noStrike" kern="1200" cap="none" spc="0" normalizeH="0" baseline="0" noProof="0" dirty="0">
                <a:ln>
                  <a:noFill/>
                </a:ln>
                <a:solidFill>
                  <a:schemeClr val="tx1"/>
                </a:solidFill>
                <a:effectLst/>
                <a:uLnTx/>
                <a:uFillTx/>
                <a:latin typeface="Calibri" panose="020F0502020204030204" pitchFamily="34" charset="0"/>
                <a:cs typeface="Arial" panose="020B0604020202020204" pitchFamily="34" charset="0"/>
              </a:rPr>
              <a:t>Adult patients ≥ 18 yrs of age; hospitalized with symptoms of </a:t>
            </a:r>
            <a:br>
              <a:rPr kumimoji="0" lang="en-GB" altLang="en-US" sz="1600" b="0" i="0" u="none" strike="noStrike" kern="1200" cap="none" spc="0" normalizeH="0" baseline="0" noProof="0" dirty="0">
                <a:ln>
                  <a:noFill/>
                </a:ln>
                <a:solidFill>
                  <a:schemeClr val="tx1"/>
                </a:solidFill>
                <a:effectLst/>
                <a:uLnTx/>
                <a:uFillTx/>
                <a:latin typeface="Calibri" panose="020F0502020204030204" pitchFamily="34" charset="0"/>
                <a:cs typeface="Arial" panose="020B0604020202020204" pitchFamily="34" charset="0"/>
              </a:rPr>
            </a:br>
            <a:r>
              <a:rPr kumimoji="0" lang="en-GB" altLang="en-US" sz="1600" b="0" i="0" u="none" strike="noStrike" kern="1200" cap="none" spc="0" normalizeH="0" baseline="0" noProof="0" dirty="0">
                <a:ln>
                  <a:noFill/>
                </a:ln>
                <a:solidFill>
                  <a:schemeClr val="tx1"/>
                </a:solidFill>
                <a:effectLst/>
                <a:uLnTx/>
                <a:uFillTx/>
                <a:latin typeface="Calibri" panose="020F0502020204030204" pitchFamily="34" charset="0"/>
                <a:cs typeface="Arial" panose="020B0604020202020204" pitchFamily="34" charset="0"/>
              </a:rPr>
              <a:t>COVID-19</a:t>
            </a:r>
            <a:r>
              <a:rPr lang="en-GB" altLang="en-US" sz="1600" b="0" dirty="0">
                <a:solidFill>
                  <a:schemeClr val="tx1"/>
                </a:solidFill>
                <a:latin typeface="Calibri" panose="020F0502020204030204" pitchFamily="34" charset="0"/>
                <a:cs typeface="Arial" panose="020B0604020202020204" pitchFamily="34" charset="0"/>
              </a:rPr>
              <a:t>/</a:t>
            </a:r>
            <a:r>
              <a:rPr kumimoji="0" lang="en-GB" altLang="en-US" sz="1600" b="0" i="0" u="none" strike="noStrike" kern="1200" cap="none" spc="0" normalizeH="0" baseline="0" noProof="0" dirty="0">
                <a:ln>
                  <a:noFill/>
                </a:ln>
                <a:solidFill>
                  <a:schemeClr val="tx1"/>
                </a:solidFill>
                <a:effectLst/>
                <a:uLnTx/>
                <a:uFillTx/>
                <a:latin typeface="Calibri" panose="020F0502020204030204" pitchFamily="34" charset="0"/>
                <a:cs typeface="Arial" panose="020B0604020202020204" pitchFamily="34" charset="0"/>
              </a:rPr>
              <a:t>SARS-CoV-2 </a:t>
            </a:r>
            <a:r>
              <a:rPr lang="en-GB" altLang="en-US" sz="1600" b="0" dirty="0">
                <a:solidFill>
                  <a:schemeClr val="tx1"/>
                </a:solidFill>
                <a:latin typeface="Calibri" panose="020F0502020204030204" pitchFamily="34" charset="0"/>
                <a:cs typeface="Arial" panose="020B0604020202020204" pitchFamily="34" charset="0"/>
              </a:rPr>
              <a:t>infection and </a:t>
            </a:r>
            <a:br>
              <a:rPr lang="en-GB" altLang="en-US" sz="1600" b="0" dirty="0">
                <a:solidFill>
                  <a:schemeClr val="tx1"/>
                </a:solidFill>
                <a:latin typeface="Calibri" panose="020F0502020204030204" pitchFamily="34" charset="0"/>
                <a:cs typeface="Arial" panose="020B0604020202020204" pitchFamily="34" charset="0"/>
              </a:rPr>
            </a:br>
            <a:r>
              <a:rPr lang="en-GB" altLang="en-US" sz="1600" b="0" dirty="0">
                <a:solidFill>
                  <a:schemeClr val="tx1"/>
                </a:solidFill>
                <a:latin typeface="Calibri" panose="020F0502020204030204" pitchFamily="34" charset="0"/>
                <a:cs typeface="Arial" panose="020B0604020202020204" pitchFamily="34" charset="0"/>
              </a:rPr>
              <a:t>≥ </a:t>
            </a:r>
            <a:r>
              <a:rPr lang="en-US" altLang="en-US" sz="1600" b="0" dirty="0">
                <a:solidFill>
                  <a:schemeClr val="tx1"/>
                </a:solidFill>
                <a:latin typeface="Calibri" panose="020F0502020204030204" pitchFamily="34" charset="0"/>
                <a:cs typeface="Arial" panose="020B0604020202020204" pitchFamily="34" charset="0"/>
              </a:rPr>
              <a:t>1 of following: radiographic infiltrates by imaging; SpO</a:t>
            </a:r>
            <a:r>
              <a:rPr lang="en-US" altLang="en-US" sz="1600" b="0" baseline="-25000" dirty="0">
                <a:solidFill>
                  <a:schemeClr val="tx1"/>
                </a:solidFill>
                <a:latin typeface="Calibri" panose="020F0502020204030204" pitchFamily="34" charset="0"/>
                <a:cs typeface="Arial" panose="020B0604020202020204" pitchFamily="34" charset="0"/>
              </a:rPr>
              <a:t>2</a:t>
            </a:r>
            <a:r>
              <a:rPr lang="en-US" altLang="en-US" sz="1600" b="0" dirty="0">
                <a:solidFill>
                  <a:schemeClr val="tx1"/>
                </a:solidFill>
                <a:latin typeface="Calibri" panose="020F0502020204030204" pitchFamily="34" charset="0"/>
                <a:cs typeface="Arial" panose="020B0604020202020204" pitchFamily="34" charset="0"/>
              </a:rPr>
              <a:t> ≤ 94% on room air; requiring supplemental oxygen; or requiring mechanical ventilation</a:t>
            </a:r>
          </a:p>
          <a:p>
            <a:pPr lvl="0" algn="ctr" eaLnBrk="0" fontAlgn="base" hangingPunct="0">
              <a:lnSpc>
                <a:spcPct val="100000"/>
              </a:lnSpc>
              <a:spcBef>
                <a:spcPct val="0"/>
              </a:spcBef>
              <a:spcAft>
                <a:spcPct val="0"/>
              </a:spcAft>
              <a:buClrTx/>
              <a:buNone/>
            </a:pPr>
            <a:r>
              <a:rPr kumimoji="0" lang="en-US" altLang="en-US" sz="1600" b="0" i="0" u="none" strike="noStrike" kern="1200" cap="none" spc="0" normalizeH="0" baseline="0" noProof="0" dirty="0">
                <a:ln>
                  <a:noFill/>
                </a:ln>
                <a:solidFill>
                  <a:schemeClr val="tx1"/>
                </a:solidFill>
                <a:effectLst/>
                <a:uLnTx/>
                <a:uFillTx/>
                <a:latin typeface="Calibri" panose="020F0502020204030204" pitchFamily="34" charset="0"/>
                <a:cs typeface="Arial" panose="020B0604020202020204" pitchFamily="34" charset="0"/>
              </a:rPr>
              <a:t>(N = 1063)</a:t>
            </a:r>
          </a:p>
        </p:txBody>
      </p:sp>
      <p:sp>
        <p:nvSpPr>
          <p:cNvPr id="7" name="Rectangle 49">
            <a:extLst>
              <a:ext uri="{FF2B5EF4-FFF2-40B4-BE49-F238E27FC236}">
                <a16:creationId xmlns:a16="http://schemas.microsoft.com/office/drawing/2014/main" id="{C1ECAF2B-349C-45C7-B471-2D4F31F67E55}"/>
              </a:ext>
            </a:extLst>
          </p:cNvPr>
          <p:cNvSpPr>
            <a:spLocks noChangeArrowheads="1"/>
          </p:cNvSpPr>
          <p:nvPr/>
        </p:nvSpPr>
        <p:spPr bwMode="auto">
          <a:xfrm>
            <a:off x="4223043" y="2491334"/>
            <a:ext cx="3790950" cy="834049"/>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chemeClr val="tx1"/>
                </a:solidFill>
                <a:latin typeface="Calibri" panose="020F0502020204030204" pitchFamily="34" charset="0"/>
                <a:cs typeface="Arial" panose="020B0604020202020204" pitchFamily="34" charset="0"/>
              </a:rPr>
              <a:t>Remdesivir IV QD</a:t>
            </a:r>
          </a:p>
          <a:p>
            <a:pPr lvl="0" algn="ctr" eaLnBrk="0" fontAlgn="base" hangingPunct="0">
              <a:lnSpc>
                <a:spcPct val="100000"/>
              </a:lnSpc>
              <a:spcBef>
                <a:spcPct val="0"/>
              </a:spcBef>
              <a:spcAft>
                <a:spcPct val="0"/>
              </a:spcAft>
              <a:buClrTx/>
              <a:buNone/>
            </a:pPr>
            <a:r>
              <a:rPr lang="en-US" altLang="en-US" sz="1800" dirty="0">
                <a:solidFill>
                  <a:schemeClr val="tx1"/>
                </a:solidFill>
                <a:latin typeface="Calibri" panose="020F0502020204030204" pitchFamily="34" charset="0"/>
                <a:cs typeface="Arial" panose="020B0604020202020204" pitchFamily="34" charset="0"/>
              </a:rPr>
              <a:t>Day 1 200 mg ; D2-D10 100 mg</a:t>
            </a:r>
          </a:p>
        </p:txBody>
      </p:sp>
      <p:sp>
        <p:nvSpPr>
          <p:cNvPr id="8" name="Rectangle 50">
            <a:extLst>
              <a:ext uri="{FF2B5EF4-FFF2-40B4-BE49-F238E27FC236}">
                <a16:creationId xmlns:a16="http://schemas.microsoft.com/office/drawing/2014/main" id="{F479AEEF-764B-4EFB-B338-8B96599FFBCE}"/>
              </a:ext>
            </a:extLst>
          </p:cNvPr>
          <p:cNvSpPr>
            <a:spLocks noChangeArrowheads="1"/>
          </p:cNvSpPr>
          <p:nvPr/>
        </p:nvSpPr>
        <p:spPr bwMode="auto">
          <a:xfrm>
            <a:off x="4223043" y="3440521"/>
            <a:ext cx="3790950" cy="834048"/>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lvl="0" algn="ctr" eaLnBrk="0" fontAlgn="base" hangingPunct="0">
              <a:lnSpc>
                <a:spcPct val="100000"/>
              </a:lnSpc>
              <a:spcBef>
                <a:spcPct val="0"/>
              </a:spcBef>
              <a:spcAft>
                <a:spcPct val="0"/>
              </a:spcAft>
              <a:buClrTx/>
              <a:buNone/>
            </a:pPr>
            <a:r>
              <a:rPr lang="en-US" altLang="en-US" sz="1800" b="1" dirty="0">
                <a:solidFill>
                  <a:schemeClr val="tx1"/>
                </a:solidFill>
                <a:latin typeface="Calibri" panose="020F0502020204030204" pitchFamily="34" charset="0"/>
                <a:cs typeface="Arial" panose="020B0604020202020204" pitchFamily="34" charset="0"/>
              </a:rPr>
              <a:t>Placebo IV QD</a:t>
            </a:r>
          </a:p>
        </p:txBody>
      </p:sp>
      <p:sp>
        <p:nvSpPr>
          <p:cNvPr id="9" name="Line 51">
            <a:extLst>
              <a:ext uri="{FF2B5EF4-FFF2-40B4-BE49-F238E27FC236}">
                <a16:creationId xmlns:a16="http://schemas.microsoft.com/office/drawing/2014/main" id="{B96C4104-B45A-4D5C-8C6C-EF2EDA011903}"/>
              </a:ext>
            </a:extLst>
          </p:cNvPr>
          <p:cNvSpPr>
            <a:spLocks noChangeShapeType="1"/>
          </p:cNvSpPr>
          <p:nvPr/>
        </p:nvSpPr>
        <p:spPr bwMode="auto">
          <a:xfrm rot="16200000">
            <a:off x="8389830" y="3065120"/>
            <a:ext cx="0" cy="577519"/>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endParaRPr>
          </a:p>
        </p:txBody>
      </p:sp>
      <p:sp>
        <p:nvSpPr>
          <p:cNvPr id="10" name="Line 53">
            <a:extLst>
              <a:ext uri="{FF2B5EF4-FFF2-40B4-BE49-F238E27FC236}">
                <a16:creationId xmlns:a16="http://schemas.microsoft.com/office/drawing/2014/main" id="{B9B41108-57D6-43BC-9C2A-A64D6E77BD3E}"/>
              </a:ext>
            </a:extLst>
          </p:cNvPr>
          <p:cNvSpPr>
            <a:spLocks noChangeShapeType="1"/>
          </p:cNvSpPr>
          <p:nvPr/>
        </p:nvSpPr>
        <p:spPr bwMode="auto">
          <a:xfrm>
            <a:off x="3683113" y="3440521"/>
            <a:ext cx="425630" cy="35877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endParaRPr>
          </a:p>
        </p:txBody>
      </p:sp>
      <p:sp>
        <p:nvSpPr>
          <p:cNvPr id="11" name="Line 54">
            <a:extLst>
              <a:ext uri="{FF2B5EF4-FFF2-40B4-BE49-F238E27FC236}">
                <a16:creationId xmlns:a16="http://schemas.microsoft.com/office/drawing/2014/main" id="{E019FF04-9B82-413E-8461-C653BF845B56}"/>
              </a:ext>
            </a:extLst>
          </p:cNvPr>
          <p:cNvSpPr>
            <a:spLocks noChangeShapeType="1"/>
          </p:cNvSpPr>
          <p:nvPr/>
        </p:nvSpPr>
        <p:spPr bwMode="auto">
          <a:xfrm flipV="1">
            <a:off x="3683113" y="2848382"/>
            <a:ext cx="425630" cy="37181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endParaRPr>
          </a:p>
        </p:txBody>
      </p:sp>
      <p:sp>
        <p:nvSpPr>
          <p:cNvPr id="12" name="Text Box 15">
            <a:extLst>
              <a:ext uri="{FF2B5EF4-FFF2-40B4-BE49-F238E27FC236}">
                <a16:creationId xmlns:a16="http://schemas.microsoft.com/office/drawing/2014/main" id="{3C140788-B315-49B3-94A7-6ACA3E548876}"/>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defRPr/>
            </a:pPr>
            <a:r>
              <a:rPr lang="en-US" altLang="en-US" sz="1200" b="0" spc="-10" dirty="0" err="1">
                <a:latin typeface="Calibri" panose="020F0502020204030204" pitchFamily="34" charset="0"/>
              </a:rPr>
              <a:t>Beigel</a:t>
            </a:r>
            <a:r>
              <a:rPr lang="en-US" altLang="en-US" sz="1200" b="0" spc="-10" dirty="0">
                <a:latin typeface="Calibri" panose="020F0502020204030204" pitchFamily="34" charset="0"/>
              </a:rPr>
              <a:t>. NEJM. 2020;[</a:t>
            </a:r>
            <a:r>
              <a:rPr lang="en-US" altLang="en-US" sz="1200" b="0" spc="-10" dirty="0" err="1">
                <a:latin typeface="Calibri" panose="020F0502020204030204" pitchFamily="34" charset="0"/>
              </a:rPr>
              <a:t>Epub</a:t>
            </a:r>
            <a:r>
              <a:rPr lang="en-US" altLang="en-US" sz="1200" b="0" spc="-10" dirty="0">
                <a:latin typeface="Calibri" panose="020F0502020204030204" pitchFamily="34" charset="0"/>
              </a:rPr>
              <a:t>].</a:t>
            </a:r>
            <a:r>
              <a:rPr lang="en-US" altLang="en-US" sz="1200" b="0" dirty="0">
                <a:latin typeface="Calibri" panose="020F0502020204030204" pitchFamily="34" charset="0"/>
              </a:rPr>
              <a:t> </a:t>
            </a:r>
            <a:r>
              <a:rPr lang="en-US" altLang="en-US" sz="1200" b="0" spc="-10" dirty="0">
                <a:latin typeface="Calibri" panose="020F0502020204030204" pitchFamily="34" charset="0"/>
              </a:rPr>
              <a:t>NCT04280705.</a:t>
            </a:r>
            <a:endParaRPr lang="en-US" altLang="en-US" sz="1200" b="0" dirty="0">
              <a:latin typeface="Calibri" panose="020F0502020204030204" pitchFamily="34" charset="0"/>
            </a:endParaRPr>
          </a:p>
        </p:txBody>
      </p:sp>
      <p:sp>
        <p:nvSpPr>
          <p:cNvPr id="13" name="TextBox 12">
            <a:extLst>
              <a:ext uri="{FF2B5EF4-FFF2-40B4-BE49-F238E27FC236}">
                <a16:creationId xmlns:a16="http://schemas.microsoft.com/office/drawing/2014/main" id="{5829C469-2175-4D1E-84BC-7F4B7000FF94}"/>
              </a:ext>
            </a:extLst>
          </p:cNvPr>
          <p:cNvSpPr txBox="1"/>
          <p:nvPr/>
        </p:nvSpPr>
        <p:spPr bwMode="auto">
          <a:xfrm>
            <a:off x="723901" y="5672829"/>
            <a:ext cx="1013616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spcAft>
                <a:spcPct val="0"/>
              </a:spcAft>
            </a:pPr>
            <a:r>
              <a:rPr lang="en-US" sz="1400" b="0" dirty="0">
                <a:latin typeface="Calibri" panose="020F0502020204030204" pitchFamily="34" charset="0"/>
              </a:rPr>
              <a:t>*Day of recovery is first day patient satisfies 1 of these categories from ordinal scale: 1) hospitalized, not requiring supplemental oxygen, no longer requires ongoing medical care; 2) not hospitalized, limitation on activities and/or requiring home oxygen; or 3) not hospitalized, no limitations on activities. </a:t>
            </a:r>
          </a:p>
        </p:txBody>
      </p:sp>
      <p:sp>
        <p:nvSpPr>
          <p:cNvPr id="14" name="TextBox 13">
            <a:extLst>
              <a:ext uri="{FF2B5EF4-FFF2-40B4-BE49-F238E27FC236}">
                <a16:creationId xmlns:a16="http://schemas.microsoft.com/office/drawing/2014/main" id="{88D775BB-C291-442E-B6D0-A0E85C9990F3}"/>
              </a:ext>
            </a:extLst>
          </p:cNvPr>
          <p:cNvSpPr txBox="1"/>
          <p:nvPr/>
        </p:nvSpPr>
        <p:spPr bwMode="auto">
          <a:xfrm>
            <a:off x="8508888" y="2473602"/>
            <a:ext cx="303046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1" i="1" dirty="0">
                <a:latin typeface="Calibri" panose="020F0502020204030204" pitchFamily="34" charset="0"/>
              </a:rPr>
              <a:t>Daily assessment to Day 29 for time to clinical improvement while hospitalized; </a:t>
            </a:r>
            <a:br>
              <a:rPr lang="en-US" b="1" i="1" dirty="0">
                <a:latin typeface="Calibri" panose="020F0502020204030204" pitchFamily="34" charset="0"/>
              </a:rPr>
            </a:br>
            <a:r>
              <a:rPr lang="en-US" b="1" i="1" dirty="0">
                <a:latin typeface="Calibri" panose="020F0502020204030204" pitchFamily="34" charset="0"/>
              </a:rPr>
              <a:t>if discharged, assessments at Days 15, 22, and 29</a:t>
            </a:r>
          </a:p>
        </p:txBody>
      </p:sp>
      <p:sp>
        <p:nvSpPr>
          <p:cNvPr id="15" name="TextBox 14">
            <a:extLst>
              <a:ext uri="{FF2B5EF4-FFF2-40B4-BE49-F238E27FC236}">
                <a16:creationId xmlns:a16="http://schemas.microsoft.com/office/drawing/2014/main" id="{2C371D3F-164D-4B69-B7FA-8DC0933F1218}"/>
              </a:ext>
            </a:extLst>
          </p:cNvPr>
          <p:cNvSpPr txBox="1"/>
          <p:nvPr/>
        </p:nvSpPr>
        <p:spPr bwMode="auto">
          <a:xfrm>
            <a:off x="7509738" y="1935943"/>
            <a:ext cx="1016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spcBef>
                <a:spcPct val="50000"/>
              </a:spcBef>
              <a:spcAft>
                <a:spcPct val="0"/>
              </a:spcAft>
            </a:pPr>
            <a:r>
              <a:rPr lang="en-US" sz="1600" b="1" i="1" dirty="0">
                <a:latin typeface="Calibri" panose="020F0502020204030204" pitchFamily="34" charset="0"/>
              </a:rPr>
              <a:t>Day 10</a:t>
            </a:r>
          </a:p>
        </p:txBody>
      </p:sp>
      <p:sp>
        <p:nvSpPr>
          <p:cNvPr id="16" name="Line 52">
            <a:extLst>
              <a:ext uri="{FF2B5EF4-FFF2-40B4-BE49-F238E27FC236}">
                <a16:creationId xmlns:a16="http://schemas.microsoft.com/office/drawing/2014/main" id="{1FB2098A-ECE6-441F-AC35-247920294F68}"/>
              </a:ext>
            </a:extLst>
          </p:cNvPr>
          <p:cNvSpPr>
            <a:spLocks noChangeShapeType="1"/>
          </p:cNvSpPr>
          <p:nvPr/>
        </p:nvSpPr>
        <p:spPr bwMode="auto">
          <a:xfrm flipH="1">
            <a:off x="8013993" y="2236579"/>
            <a:ext cx="0" cy="254755"/>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effectLst/>
              <a:uLnTx/>
              <a:uFillTx/>
              <a:latin typeface="Calibri" panose="020F0502020204030204" pitchFamily="34" charset="0"/>
              <a:ea typeface="+mn-ea"/>
              <a:cs typeface="Arial" panose="020B0604020202020204" pitchFamily="34" charset="0"/>
            </a:endParaRPr>
          </a:p>
        </p:txBody>
      </p:sp>
      <p:sp>
        <p:nvSpPr>
          <p:cNvPr id="17" name="Content Placeholder 1">
            <a:extLst>
              <a:ext uri="{FF2B5EF4-FFF2-40B4-BE49-F238E27FC236}">
                <a16:creationId xmlns:a16="http://schemas.microsoft.com/office/drawing/2014/main" id="{D5EBBC7C-7A0C-4827-8DD1-BBE7291B7E5F}"/>
              </a:ext>
            </a:extLst>
          </p:cNvPr>
          <p:cNvSpPr txBox="1">
            <a:spLocks/>
          </p:cNvSpPr>
          <p:nvPr/>
        </p:nvSpPr>
        <p:spPr bwMode="auto">
          <a:xfrm>
            <a:off x="606763" y="4598087"/>
            <a:ext cx="10877529" cy="1010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r>
              <a:rPr lang="en-US" sz="2200" b="0" kern="0" dirty="0">
                <a:solidFill>
                  <a:schemeClr val="tx1"/>
                </a:solidFill>
              </a:rPr>
              <a:t>Primary endpoint: time to recovery* by Day 29 according to ordinal scale </a:t>
            </a:r>
          </a:p>
          <a:p>
            <a:r>
              <a:rPr lang="en-US" sz="2200" b="0" kern="0" dirty="0">
                <a:solidFill>
                  <a:schemeClr val="tx1"/>
                </a:solidFill>
              </a:rPr>
              <a:t>Secondary endpoints: treatment-related improvements in 8-point ordinal scale at Day 15</a:t>
            </a:r>
          </a:p>
        </p:txBody>
      </p:sp>
      <p:sp>
        <p:nvSpPr>
          <p:cNvPr id="18" name="Line 51">
            <a:extLst>
              <a:ext uri="{FF2B5EF4-FFF2-40B4-BE49-F238E27FC236}">
                <a16:creationId xmlns:a16="http://schemas.microsoft.com/office/drawing/2014/main" id="{D2CB115F-B25A-4E28-A47D-8897475B7CBC}"/>
              </a:ext>
            </a:extLst>
          </p:cNvPr>
          <p:cNvSpPr>
            <a:spLocks noChangeShapeType="1"/>
          </p:cNvSpPr>
          <p:nvPr/>
        </p:nvSpPr>
        <p:spPr bwMode="auto">
          <a:xfrm rot="16200000">
            <a:off x="8542230" y="3217520"/>
            <a:ext cx="0" cy="577519"/>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9" name="Line 53">
            <a:extLst>
              <a:ext uri="{FF2B5EF4-FFF2-40B4-BE49-F238E27FC236}">
                <a16:creationId xmlns:a16="http://schemas.microsoft.com/office/drawing/2014/main" id="{18642D12-1B63-4B49-90F7-9143136AC0B2}"/>
              </a:ext>
            </a:extLst>
          </p:cNvPr>
          <p:cNvSpPr>
            <a:spLocks noChangeShapeType="1"/>
          </p:cNvSpPr>
          <p:nvPr/>
        </p:nvSpPr>
        <p:spPr bwMode="auto">
          <a:xfrm>
            <a:off x="3835513" y="3592921"/>
            <a:ext cx="425630" cy="3587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0" name="Line 54">
            <a:extLst>
              <a:ext uri="{FF2B5EF4-FFF2-40B4-BE49-F238E27FC236}">
                <a16:creationId xmlns:a16="http://schemas.microsoft.com/office/drawing/2014/main" id="{E07F1C03-3406-4AE8-9339-68667E251109}"/>
              </a:ext>
            </a:extLst>
          </p:cNvPr>
          <p:cNvSpPr>
            <a:spLocks noChangeShapeType="1"/>
          </p:cNvSpPr>
          <p:nvPr/>
        </p:nvSpPr>
        <p:spPr bwMode="auto">
          <a:xfrm flipV="1">
            <a:off x="3835513" y="3000782"/>
            <a:ext cx="425630" cy="371817"/>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 name="Line 52">
            <a:extLst>
              <a:ext uri="{FF2B5EF4-FFF2-40B4-BE49-F238E27FC236}">
                <a16:creationId xmlns:a16="http://schemas.microsoft.com/office/drawing/2014/main" id="{CAB3C48E-41A6-4211-BE81-83DFF261EB0F}"/>
              </a:ext>
            </a:extLst>
          </p:cNvPr>
          <p:cNvSpPr>
            <a:spLocks noChangeShapeType="1"/>
          </p:cNvSpPr>
          <p:nvPr/>
        </p:nvSpPr>
        <p:spPr bwMode="auto">
          <a:xfrm flipH="1">
            <a:off x="8026986" y="2236579"/>
            <a:ext cx="0" cy="25475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4146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B2443F-120F-4729-A363-E8B894882150}"/>
              </a:ext>
            </a:extLst>
          </p:cNvPr>
          <p:cNvSpPr/>
          <p:nvPr/>
        </p:nvSpPr>
        <p:spPr>
          <a:xfrm>
            <a:off x="998220" y="382395"/>
            <a:ext cx="10195560" cy="1200329"/>
          </a:xfrm>
          <a:prstGeom prst="rect">
            <a:avLst/>
          </a:prstGeom>
        </p:spPr>
        <p:txBody>
          <a:bodyPr wrap="square">
            <a:spAutoFit/>
          </a:bodyPr>
          <a:lstStyle/>
          <a:p>
            <a:pPr algn="ctr"/>
            <a:r>
              <a:rPr lang="en-US" sz="3600" dirty="0">
                <a:solidFill>
                  <a:srgbClr val="7030A0"/>
                </a:solidFill>
                <a:latin typeface="Arial Black" panose="020B0A04020102020204" pitchFamily="34" charset="0"/>
                <a:cs typeface="Aldhabi" panose="01000000000000000000" pitchFamily="2" charset="-78"/>
              </a:rPr>
              <a:t>NIAID ACTT-1: Clinical Status Ordinal Scale</a:t>
            </a:r>
            <a:endParaRPr lang="en-IN" sz="3600" dirty="0">
              <a:solidFill>
                <a:srgbClr val="7030A0"/>
              </a:solidFill>
              <a:latin typeface="Arial Black" panose="020B0A04020102020204" pitchFamily="34" charset="0"/>
              <a:cs typeface="Aldhabi" panose="01000000000000000000" pitchFamily="2" charset="-78"/>
            </a:endParaRPr>
          </a:p>
        </p:txBody>
      </p:sp>
      <p:sp>
        <p:nvSpPr>
          <p:cNvPr id="7" name="Text Box 15">
            <a:extLst>
              <a:ext uri="{FF2B5EF4-FFF2-40B4-BE49-F238E27FC236}">
                <a16:creationId xmlns:a16="http://schemas.microsoft.com/office/drawing/2014/main" id="{300806B8-58FC-4084-8653-E29FDC90BA87}"/>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0" fontAlgn="base" hangingPunct="0">
              <a:spcBef>
                <a:spcPct val="0"/>
              </a:spcBef>
              <a:spcAft>
                <a:spcPct val="0"/>
              </a:spcAft>
              <a:defRPr/>
            </a:pPr>
            <a:r>
              <a:rPr lang="en-US" altLang="en-US" sz="1200" b="0" spc="-10" dirty="0" err="1">
                <a:solidFill>
                  <a:srgbClr val="455560"/>
                </a:solidFill>
                <a:latin typeface="Calibri" panose="020F0502020204030204" pitchFamily="34" charset="0"/>
                <a:cs typeface="Arial" panose="020B0604020202020204" pitchFamily="34" charset="0"/>
              </a:rPr>
              <a:t>Beigel</a:t>
            </a:r>
            <a:r>
              <a:rPr lang="en-US" altLang="en-US" sz="1200" b="0" spc="-10" dirty="0">
                <a:solidFill>
                  <a:srgbClr val="455560"/>
                </a:solidFill>
                <a:latin typeface="Calibri" panose="020F0502020204030204" pitchFamily="34" charset="0"/>
                <a:cs typeface="Arial" panose="020B0604020202020204" pitchFamily="34" charset="0"/>
              </a:rPr>
              <a:t>. NEJM. 2020;[</a:t>
            </a:r>
            <a:r>
              <a:rPr lang="en-US" altLang="en-US" sz="1200" b="0" spc="-10" dirty="0" err="1">
                <a:solidFill>
                  <a:srgbClr val="455560"/>
                </a:solidFill>
                <a:latin typeface="Calibri" panose="020F0502020204030204" pitchFamily="34" charset="0"/>
                <a:cs typeface="Arial" panose="020B0604020202020204" pitchFamily="34" charset="0"/>
              </a:rPr>
              <a:t>Epub</a:t>
            </a:r>
            <a:r>
              <a:rPr lang="en-US" altLang="en-US" sz="1200" b="0" spc="-10" dirty="0">
                <a:solidFill>
                  <a:srgbClr val="455560"/>
                </a:solidFill>
                <a:latin typeface="Calibri" panose="020F0502020204030204" pitchFamily="34" charset="0"/>
                <a:cs typeface="Arial" panose="020B0604020202020204" pitchFamily="34" charset="0"/>
              </a:rPr>
              <a:t>].</a:t>
            </a:r>
            <a:r>
              <a:rPr lang="en-US" altLang="en-US" sz="1200" b="0" dirty="0">
                <a:solidFill>
                  <a:srgbClr val="455560"/>
                </a:solidFill>
                <a:latin typeface="Calibri" panose="020F0502020204030204" pitchFamily="34" charset="0"/>
                <a:cs typeface="Arial" panose="020B0604020202020204" pitchFamily="34" charset="0"/>
              </a:rPr>
              <a:t> </a:t>
            </a:r>
          </a:p>
        </p:txBody>
      </p:sp>
      <p:graphicFrame>
        <p:nvGraphicFramePr>
          <p:cNvPr id="8" name="Group 32">
            <a:extLst>
              <a:ext uri="{FF2B5EF4-FFF2-40B4-BE49-F238E27FC236}">
                <a16:creationId xmlns:a16="http://schemas.microsoft.com/office/drawing/2014/main" id="{A55C22E0-A786-4498-AFE6-4D412D4894A2}"/>
              </a:ext>
            </a:extLst>
          </p:cNvPr>
          <p:cNvGraphicFramePr>
            <a:graphicFrameLocks noGrp="1"/>
          </p:cNvGraphicFramePr>
          <p:nvPr>
            <p:extLst>
              <p:ext uri="{D42A27DB-BD31-4B8C-83A1-F6EECF244321}">
                <p14:modId xmlns:p14="http://schemas.microsoft.com/office/powerpoint/2010/main" val="1665836969"/>
              </p:ext>
            </p:extLst>
          </p:nvPr>
        </p:nvGraphicFramePr>
        <p:xfrm>
          <a:off x="723900" y="1607895"/>
          <a:ext cx="10753219" cy="4480704"/>
        </p:xfrm>
        <a:graphic>
          <a:graphicData uri="http://schemas.openxmlformats.org/drawingml/2006/table">
            <a:tbl>
              <a:tblPr/>
              <a:tblGrid>
                <a:gridCol w="1903624">
                  <a:extLst>
                    <a:ext uri="{9D8B030D-6E8A-4147-A177-3AD203B41FA5}">
                      <a16:colId xmlns:a16="http://schemas.microsoft.com/office/drawing/2014/main" val="20000"/>
                    </a:ext>
                  </a:extLst>
                </a:gridCol>
                <a:gridCol w="8849595">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1" i="0" u="none" strike="noStrike" cap="none" normalizeH="0" baseline="0" dirty="0">
                          <a:ln>
                            <a:noFill/>
                          </a:ln>
                          <a:solidFill>
                            <a:schemeClr val="bg1"/>
                          </a:solidFill>
                          <a:effectLst/>
                          <a:latin typeface="Calibri" panose="020F0502020204030204" pitchFamily="34" charset="0"/>
                        </a:rPr>
                        <a:t>Clinical Status Ordinal Scale</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1">
                        <a:lumMod val="7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1" i="0" u="none" strike="noStrike" cap="none" normalizeH="0" baseline="0" dirty="0">
                          <a:ln>
                            <a:noFill/>
                          </a:ln>
                          <a:solidFill>
                            <a:schemeClr val="bg1"/>
                          </a:solidFill>
                          <a:effectLst/>
                          <a:latin typeface="Calibri" panose="020F0502020204030204" pitchFamily="34" charset="0"/>
                        </a:rPr>
                        <a:t>Clinical Status Description for Assessment</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3962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rgbClr val="0070C0"/>
                          </a:solidFill>
                          <a:effectLst/>
                          <a:latin typeface="Calibri" panose="020F0502020204030204" pitchFamily="34" charset="0"/>
                        </a:rPr>
                        <a:t>1</a:t>
                      </a:r>
                    </a:p>
                  </a:txBody>
                  <a:tcPr marL="121881" marR="121881" marT="45728" marB="45728"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0" i="0" u="none" strike="noStrike" cap="none" normalizeH="0" baseline="0" dirty="0">
                          <a:ln>
                            <a:noFill/>
                          </a:ln>
                          <a:solidFill>
                            <a:srgbClr val="0070C0"/>
                          </a:solidFill>
                          <a:effectLst/>
                          <a:latin typeface="Calibri" panose="020F0502020204030204" pitchFamily="34" charset="0"/>
                        </a:rPr>
                        <a:t>Not hospitalized, no limitations on activities</a:t>
                      </a:r>
                    </a:p>
                  </a:txBody>
                  <a:tcPr marL="121881" marR="121881" marT="45728" marB="4572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1"/>
                  </a:ext>
                </a:extLst>
              </a:tr>
              <a:tr h="3962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rgbClr val="0070C0"/>
                          </a:solidFill>
                          <a:effectLst/>
                          <a:latin typeface="Calibri" panose="020F0502020204030204" pitchFamily="34" charset="0"/>
                        </a:rPr>
                        <a:t>2</a:t>
                      </a:r>
                    </a:p>
                  </a:txBody>
                  <a:tcPr marL="121881" marR="121881" marT="45728" marB="45728"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0" i="0" u="none" strike="noStrike" cap="none" normalizeH="0" baseline="0" dirty="0">
                          <a:ln>
                            <a:noFill/>
                          </a:ln>
                          <a:solidFill>
                            <a:srgbClr val="0070C0"/>
                          </a:solidFill>
                          <a:effectLst/>
                          <a:latin typeface="Calibri" panose="020F0502020204030204" pitchFamily="34" charset="0"/>
                        </a:rPr>
                        <a:t>Not hospitalized, limitation on activities, and/or requiring home oxygen </a:t>
                      </a:r>
                    </a:p>
                  </a:txBody>
                  <a:tcPr marL="121881" marR="121881" marT="45728" marB="4572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2"/>
                  </a:ext>
                </a:extLst>
              </a:tr>
              <a:tr h="3962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rgbClr val="0070C0"/>
                          </a:solidFill>
                          <a:effectLst/>
                          <a:latin typeface="Calibri" panose="020F0502020204030204" pitchFamily="34" charset="0"/>
                        </a:rPr>
                        <a:t>3</a:t>
                      </a:r>
                    </a:p>
                  </a:txBody>
                  <a:tcPr marL="121881" marR="121881" marT="45728" marB="45728"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rgbClr val="0070C0"/>
                          </a:solidFill>
                          <a:effectLst/>
                          <a:latin typeface="Calibri" panose="020F0502020204030204" pitchFamily="34" charset="0"/>
                        </a:rPr>
                        <a:t>Hospitalized, not requiring supplemental oxygen and no longer requires ongoing medical care (if hospitalization extended for infection-control purposes)</a:t>
                      </a:r>
                    </a:p>
                  </a:txBody>
                  <a:tcPr marL="121881" marR="121881" marT="45728" marB="45728"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0003"/>
                  </a:ext>
                </a:extLst>
              </a:tr>
              <a:tr h="3962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4</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Hospitalized, not requiring supplemental oxygen; requiring ongoing medical care (COVID-19 related or otherwise)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004"/>
                  </a:ext>
                </a:extLst>
              </a:tr>
              <a:tr h="3962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5</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Hospitalized, requiring supplemental oxygen </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1893311499"/>
                  </a:ext>
                </a:extLst>
              </a:tr>
              <a:tr h="3962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6</a:t>
                      </a:r>
                    </a:p>
                  </a:txBody>
                  <a:tcPr marL="121881" marR="121881"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Hospitalized, on noninvasive ventilation or high-flow oxygen devices </a:t>
                      </a: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1077805675"/>
                  </a:ext>
                </a:extLst>
              </a:tr>
              <a:tr h="3962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7</a:t>
                      </a:r>
                    </a:p>
                  </a:txBody>
                  <a:tcPr marL="121881" marR="121881"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Hospitalized, on invasive mechanical ventilation or ECMO</a:t>
                      </a: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DCDCF"/>
                    </a:solidFill>
                  </a:tcPr>
                </a:tc>
                <a:extLst>
                  <a:ext uri="{0D108BD9-81ED-4DB2-BD59-A6C34878D82A}">
                    <a16:rowId xmlns:a16="http://schemas.microsoft.com/office/drawing/2014/main" val="3207948796"/>
                  </a:ext>
                </a:extLst>
              </a:tr>
              <a:tr h="39624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8</a:t>
                      </a:r>
                    </a:p>
                  </a:txBody>
                  <a:tcPr marL="121881" marR="121881" marT="45728" marB="45728"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FF">
                        <a:lumMod val="9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Death</a:t>
                      </a:r>
                    </a:p>
                  </a:txBody>
                  <a:tcPr marL="121881" marR="121881"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FFFFFF">
                        <a:lumMod val="95000"/>
                      </a:srgbClr>
                    </a:solidFill>
                  </a:tcPr>
                </a:tc>
                <a:extLst>
                  <a:ext uri="{0D108BD9-81ED-4DB2-BD59-A6C34878D82A}">
                    <a16:rowId xmlns:a16="http://schemas.microsoft.com/office/drawing/2014/main" val="2886988503"/>
                  </a:ext>
                </a:extLst>
              </a:tr>
            </a:tbl>
          </a:graphicData>
        </a:graphic>
      </p:graphicFrame>
    </p:spTree>
    <p:extLst>
      <p:ext uri="{BB962C8B-B14F-4D97-AF65-F5344CB8AC3E}">
        <p14:creationId xmlns:p14="http://schemas.microsoft.com/office/powerpoint/2010/main" val="24172798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1.4"/>
</p:tagLst>
</file>

<file path=ppt/tags/tag2.xml><?xml version="1.0" encoding="utf-8"?>
<p:tagLst xmlns:a="http://schemas.openxmlformats.org/drawingml/2006/main" xmlns:r="http://schemas.openxmlformats.org/officeDocument/2006/relationships" xmlns:p="http://schemas.openxmlformats.org/presentationml/2006/main">
  <p:tag name="TIMING" val="|6|2.9"/>
</p:tagLst>
</file>

<file path=ppt/tags/tag3.xml><?xml version="1.0" encoding="utf-8"?>
<p:tagLst xmlns:a="http://schemas.openxmlformats.org/drawingml/2006/main" xmlns:r="http://schemas.openxmlformats.org/officeDocument/2006/relationships" xmlns:p="http://schemas.openxmlformats.org/presentationml/2006/main">
  <p:tag name="TIMING" val="|8.2|2.3|1.1|2"/>
</p:tagLst>
</file>

<file path=ppt/tags/tag4.xml><?xml version="1.0" encoding="utf-8"?>
<p:tagLst xmlns:a="http://schemas.openxmlformats.org/drawingml/2006/main" xmlns:r="http://schemas.openxmlformats.org/officeDocument/2006/relationships" xmlns:p="http://schemas.openxmlformats.org/presentationml/2006/main">
  <p:tag name="TIMING" val="|5.6|4|2.1|2.8"/>
</p:tagLst>
</file>

<file path=ppt/tags/tag5.xml><?xml version="1.0" encoding="utf-8"?>
<p:tagLst xmlns:a="http://schemas.openxmlformats.org/drawingml/2006/main" xmlns:r="http://schemas.openxmlformats.org/officeDocument/2006/relationships" xmlns:p="http://schemas.openxmlformats.org/presentationml/2006/main">
  <p:tag name="TIMING" val="|2.5"/>
</p:tagLst>
</file>

<file path=ppt/tags/tag6.xml><?xml version="1.0" encoding="utf-8"?>
<p:tagLst xmlns:a="http://schemas.openxmlformats.org/drawingml/2006/main" xmlns:r="http://schemas.openxmlformats.org/officeDocument/2006/relationships" xmlns:p="http://schemas.openxmlformats.org/presentationml/2006/main">
  <p:tag name="TIMING" val="|2.5"/>
</p:tagLst>
</file>

<file path=ppt/tags/tag7.xml><?xml version="1.0" encoding="utf-8"?>
<p:tagLst xmlns:a="http://schemas.openxmlformats.org/drawingml/2006/main" xmlns:r="http://schemas.openxmlformats.org/officeDocument/2006/relationships" xmlns:p="http://schemas.openxmlformats.org/presentationml/2006/main">
  <p:tag name="TIMING" val="|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1003</TotalTime>
  <Words>3772</Words>
  <Application>Microsoft Office PowerPoint</Application>
  <PresentationFormat>Widescreen</PresentationFormat>
  <Paragraphs>440</Paragraphs>
  <Slides>41</Slides>
  <Notes>12</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STXihei</vt: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Kranthi Kiran Reddy N</dc:creator>
  <cp:lastModifiedBy>Shyam Akku</cp:lastModifiedBy>
  <cp:revision>336</cp:revision>
  <dcterms:created xsi:type="dcterms:W3CDTF">2020-05-11T09:38:42Z</dcterms:created>
  <dcterms:modified xsi:type="dcterms:W3CDTF">2020-09-11T11:52:34Z</dcterms:modified>
</cp:coreProperties>
</file>